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60" r:id="rId5"/>
    <p:sldId id="261" r:id="rId6"/>
    <p:sldId id="262" r:id="rId7"/>
    <p:sldId id="263" r:id="rId8"/>
    <p:sldId id="265" r:id="rId9"/>
    <p:sldId id="266" r:id="rId10"/>
    <p:sldId id="268"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66"/>
    <a:srgbClr val="FFCCCC"/>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99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205F07-71A1-4865-AA63-654EA1B49020}"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B2244-9DC6-4F25-ADFD-5B86311AA9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205F07-71A1-4865-AA63-654EA1B49020}"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B2244-9DC6-4F25-ADFD-5B86311AA9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205F07-71A1-4865-AA63-654EA1B49020}"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B2244-9DC6-4F25-ADFD-5B86311AA9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205F07-71A1-4865-AA63-654EA1B49020}"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B2244-9DC6-4F25-ADFD-5B86311AA9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05F07-71A1-4865-AA63-654EA1B49020}"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B2244-9DC6-4F25-ADFD-5B86311AA9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205F07-71A1-4865-AA63-654EA1B49020}" type="datetimeFigureOut">
              <a:rPr lang="en-US" smtClean="0"/>
              <a:t>7/5/2015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B2244-9DC6-4F25-ADFD-5B86311AA9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205F07-71A1-4865-AA63-654EA1B49020}" type="datetimeFigureOut">
              <a:rPr lang="en-US" smtClean="0"/>
              <a:t>7/5/2015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B2244-9DC6-4F25-ADFD-5B86311AA9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205F07-71A1-4865-AA63-654EA1B49020}" type="datetimeFigureOut">
              <a:rPr lang="en-US" smtClean="0"/>
              <a:t>7/5/2015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B2244-9DC6-4F25-ADFD-5B86311AA9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05F07-71A1-4865-AA63-654EA1B49020}" type="datetimeFigureOut">
              <a:rPr lang="en-US" smtClean="0"/>
              <a:t>7/5/2015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B2244-9DC6-4F25-ADFD-5B86311AA9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05F07-71A1-4865-AA63-654EA1B49020}" type="datetimeFigureOut">
              <a:rPr lang="en-US" smtClean="0"/>
              <a:t>7/5/2015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B2244-9DC6-4F25-ADFD-5B86311AA9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05F07-71A1-4865-AA63-654EA1B49020}" type="datetimeFigureOut">
              <a:rPr lang="en-US" smtClean="0"/>
              <a:t>7/5/2015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B2244-9DC6-4F25-ADFD-5B86311AA9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05F07-71A1-4865-AA63-654EA1B49020}" type="datetimeFigureOut">
              <a:rPr lang="en-US" smtClean="0"/>
              <a:t>7/5/2015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B2244-9DC6-4F25-ADFD-5B86311AA9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EM logo.jpg"/>
          <p:cNvPicPr>
            <a:picLocks noChangeAspect="1"/>
          </p:cNvPicPr>
          <p:nvPr/>
        </p:nvPicPr>
        <p:blipFill>
          <a:blip r:embed="rId2" cstate="print"/>
          <a:stretch>
            <a:fillRect/>
          </a:stretch>
        </p:blipFill>
        <p:spPr>
          <a:xfrm>
            <a:off x="838200" y="762000"/>
            <a:ext cx="7416800" cy="3581400"/>
          </a:xfrm>
          <a:prstGeom prst="rect">
            <a:avLst/>
          </a:prstGeom>
        </p:spPr>
      </p:pic>
      <p:sp>
        <p:nvSpPr>
          <p:cNvPr id="2" name="TextBox 1"/>
          <p:cNvSpPr txBox="1"/>
          <p:nvPr/>
        </p:nvSpPr>
        <p:spPr>
          <a:xfrm>
            <a:off x="1752600" y="4350603"/>
            <a:ext cx="5867400" cy="830997"/>
          </a:xfrm>
          <a:prstGeom prst="rect">
            <a:avLst/>
          </a:prstGeom>
          <a:noFill/>
        </p:spPr>
        <p:txBody>
          <a:bodyPr wrap="square" rtlCol="0">
            <a:spAutoFit/>
          </a:bodyPr>
          <a:lstStyle/>
          <a:p>
            <a:pPr algn="ctr"/>
            <a:r>
              <a:rPr lang="en-US" sz="4800" dirty="0" smtClean="0">
                <a:latin typeface="Arial Rounded MT Bold" pitchFamily="34" charset="0"/>
                <a:cs typeface="Aharoni" pitchFamily="2" charset="-79"/>
              </a:rPr>
              <a:t>Club Imagination</a:t>
            </a:r>
            <a:endParaRPr lang="en-US" sz="4800" dirty="0">
              <a:latin typeface="Arial Rounded MT Bold" pitchFamily="34" charset="0"/>
              <a:cs typeface="Aharoni" pitchFamily="2" charset="-79"/>
            </a:endParaRPr>
          </a:p>
        </p:txBody>
      </p:sp>
      <p:sp>
        <p:nvSpPr>
          <p:cNvPr id="4" name="TextBox 3"/>
          <p:cNvSpPr txBox="1"/>
          <p:nvPr/>
        </p:nvSpPr>
        <p:spPr>
          <a:xfrm>
            <a:off x="990600" y="5493603"/>
            <a:ext cx="7543800" cy="830997"/>
          </a:xfrm>
          <a:prstGeom prst="rect">
            <a:avLst/>
          </a:prstGeom>
          <a:noFill/>
        </p:spPr>
        <p:txBody>
          <a:bodyPr wrap="square" rtlCol="0">
            <a:spAutoFit/>
          </a:bodyPr>
          <a:lstStyle/>
          <a:p>
            <a:pPr algn="ctr"/>
            <a:r>
              <a:rPr lang="en-US" sz="4800" dirty="0" smtClean="0">
                <a:solidFill>
                  <a:srgbClr val="006600"/>
                </a:solidFill>
                <a:latin typeface="Rockwell Extra Bold" pitchFamily="18" charset="0"/>
              </a:rPr>
              <a:t>Force &amp; Motion</a:t>
            </a:r>
            <a:endParaRPr lang="en-US" sz="4800" dirty="0">
              <a:solidFill>
                <a:srgbClr val="006600"/>
              </a:solidFill>
              <a:latin typeface="Rockwell Extra Bol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S.jpg"/>
          <p:cNvPicPr>
            <a:picLocks noChangeAspect="1"/>
          </p:cNvPicPr>
          <p:nvPr/>
        </p:nvPicPr>
        <p:blipFill>
          <a:blip r:embed="rId2" cstate="print"/>
          <a:srcRect l="6959" t="7216" r="21714"/>
          <a:stretch>
            <a:fillRect/>
          </a:stretch>
        </p:blipFill>
        <p:spPr>
          <a:xfrm>
            <a:off x="0" y="76200"/>
            <a:ext cx="9372600" cy="6858000"/>
          </a:xfrm>
          <a:prstGeom prst="rect">
            <a:avLst/>
          </a:prstGeom>
        </p:spPr>
      </p:pic>
      <p:sp>
        <p:nvSpPr>
          <p:cNvPr id="7" name="TextBox 6"/>
          <p:cNvSpPr txBox="1"/>
          <p:nvPr/>
        </p:nvSpPr>
        <p:spPr>
          <a:xfrm>
            <a:off x="0" y="-81885"/>
            <a:ext cx="9372600" cy="3739485"/>
          </a:xfrm>
          <a:prstGeom prst="rect">
            <a:avLst/>
          </a:prstGeom>
          <a:solidFill>
            <a:srgbClr val="FFFFCC"/>
          </a:solidFill>
        </p:spPr>
        <p:txBody>
          <a:bodyPr wrap="square" lIns="182880" bIns="0" rtlCol="0" anchor="ctr" anchorCtr="0">
            <a:spAutoFit/>
          </a:bodyPr>
          <a:lstStyle/>
          <a:p>
            <a:pPr algn="ctr"/>
            <a:r>
              <a:rPr lang="en-US" sz="4400" b="1" dirty="0" smtClean="0">
                <a:solidFill>
                  <a:srgbClr val="C00000"/>
                </a:solidFill>
                <a:latin typeface="Arial Rounded MT Bold" pitchFamily="34" charset="0"/>
              </a:rPr>
              <a:t>Newton’s Second Law:</a:t>
            </a:r>
          </a:p>
          <a:p>
            <a:r>
              <a:rPr lang="en-US" sz="2800" dirty="0" smtClean="0">
                <a:latin typeface="Arial Rounded MT Bold" pitchFamily="34" charset="0"/>
              </a:rPr>
              <a:t>If you place a force on an object, it will move faster in the direction of the force.</a:t>
            </a:r>
            <a:endParaRPr lang="en-US" sz="2800" dirty="0" smtClean="0"/>
          </a:p>
          <a:p>
            <a:pPr>
              <a:buFont typeface="Arial" pitchFamily="34" charset="0"/>
              <a:buChar char="•"/>
            </a:pPr>
            <a:r>
              <a:rPr lang="en-US" sz="2800" dirty="0" smtClean="0">
                <a:solidFill>
                  <a:schemeClr val="accent4">
                    <a:lumMod val="75000"/>
                  </a:schemeClr>
                </a:solidFill>
                <a:latin typeface="Arial Rounded MT Bold" pitchFamily="34" charset="0"/>
              </a:rPr>
              <a:t>The stronger the force, 						the greater the movement of the object</a:t>
            </a:r>
          </a:p>
          <a:p>
            <a:pPr>
              <a:buFont typeface="Arial" pitchFamily="34" charset="0"/>
              <a:buChar char="•"/>
            </a:pPr>
            <a:r>
              <a:rPr lang="en-US" sz="2800" dirty="0" smtClean="0">
                <a:solidFill>
                  <a:srgbClr val="C00000"/>
                </a:solidFill>
                <a:latin typeface="Arial Rounded MT Bold" pitchFamily="34" charset="0"/>
              </a:rPr>
              <a:t>BUT... </a:t>
            </a:r>
            <a:r>
              <a:rPr lang="en-US" sz="2800" dirty="0" smtClean="0">
                <a:solidFill>
                  <a:srgbClr val="00B050"/>
                </a:solidFill>
                <a:latin typeface="Arial Rounded MT Bold" pitchFamily="34" charset="0"/>
              </a:rPr>
              <a:t>the  greater the </a:t>
            </a:r>
            <a:r>
              <a:rPr lang="en-US" sz="2800" b="1" dirty="0" smtClean="0">
                <a:solidFill>
                  <a:srgbClr val="C00000"/>
                </a:solidFill>
                <a:latin typeface="Arial Rounded MT Bold" pitchFamily="34" charset="0"/>
              </a:rPr>
              <a:t>mass</a:t>
            </a:r>
            <a:r>
              <a:rPr lang="en-US" sz="2800" dirty="0" smtClean="0">
                <a:solidFill>
                  <a:srgbClr val="00B050"/>
                </a:solidFill>
                <a:latin typeface="Arial Rounded MT Bold" pitchFamily="34" charset="0"/>
              </a:rPr>
              <a:t> of the object, 		the greater the amount of force needed to 	move the object </a:t>
            </a:r>
            <a:endParaRPr lang="en-US" sz="2800" dirty="0"/>
          </a:p>
        </p:txBody>
      </p:sp>
      <p:pic>
        <p:nvPicPr>
          <p:cNvPr id="8" name="Picture 7" descr="kickbrick.gif"/>
          <p:cNvPicPr>
            <a:picLocks noChangeAspect="1"/>
          </p:cNvPicPr>
          <p:nvPr/>
        </p:nvPicPr>
        <p:blipFill>
          <a:blip r:embed="rId3" cstate="print"/>
          <a:stretch>
            <a:fillRect/>
          </a:stretch>
        </p:blipFill>
        <p:spPr>
          <a:xfrm>
            <a:off x="5105400" y="3904735"/>
            <a:ext cx="2133600" cy="2724665"/>
          </a:xfrm>
          <a:prstGeom prst="rect">
            <a:avLst/>
          </a:prstGeom>
        </p:spPr>
      </p:pic>
      <p:pic>
        <p:nvPicPr>
          <p:cNvPr id="9" name="Picture 8" descr="kicksoccer.gif"/>
          <p:cNvPicPr>
            <a:picLocks noChangeAspect="1"/>
          </p:cNvPicPr>
          <p:nvPr/>
        </p:nvPicPr>
        <p:blipFill>
          <a:blip r:embed="rId4" cstate="print"/>
          <a:stretch>
            <a:fillRect/>
          </a:stretch>
        </p:blipFill>
        <p:spPr>
          <a:xfrm>
            <a:off x="1600200" y="3921057"/>
            <a:ext cx="2590800" cy="263214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S.jpg"/>
          <p:cNvPicPr>
            <a:picLocks noChangeAspect="1"/>
          </p:cNvPicPr>
          <p:nvPr/>
        </p:nvPicPr>
        <p:blipFill>
          <a:blip r:embed="rId2" cstate="print"/>
          <a:srcRect l="6959" t="7216" r="21714"/>
          <a:stretch>
            <a:fillRect/>
          </a:stretch>
        </p:blipFill>
        <p:spPr>
          <a:xfrm>
            <a:off x="0" y="-304800"/>
            <a:ext cx="9893300" cy="7239000"/>
          </a:xfrm>
          <a:prstGeom prst="rect">
            <a:avLst/>
          </a:prstGeom>
        </p:spPr>
      </p:pic>
      <p:sp>
        <p:nvSpPr>
          <p:cNvPr id="7" name="TextBox 6"/>
          <p:cNvSpPr txBox="1"/>
          <p:nvPr/>
        </p:nvSpPr>
        <p:spPr>
          <a:xfrm>
            <a:off x="914400" y="1023372"/>
            <a:ext cx="7543800" cy="1338828"/>
          </a:xfrm>
          <a:prstGeom prst="rect">
            <a:avLst/>
          </a:prstGeom>
          <a:solidFill>
            <a:srgbClr val="FFFFCC"/>
          </a:solidFill>
        </p:spPr>
        <p:txBody>
          <a:bodyPr wrap="square" lIns="182880" bIns="0" rtlCol="0" anchor="ctr" anchorCtr="0">
            <a:spAutoFit/>
          </a:bodyPr>
          <a:lstStyle/>
          <a:p>
            <a:pPr marL="404813" indent="-404813">
              <a:buFont typeface="+mj-lt"/>
              <a:buAutoNum type="arabicPeriod"/>
            </a:pPr>
            <a:r>
              <a:rPr lang="en-US" sz="2800" dirty="0" smtClean="0">
                <a:latin typeface="Arial Rounded MT Bold" pitchFamily="34" charset="0"/>
              </a:rPr>
              <a:t>Use Newton’s Laws, force, friction, and gravity to make a ball start moving and stop moving.</a:t>
            </a:r>
            <a:endParaRPr lang="en-US" sz="2800" dirty="0"/>
          </a:p>
        </p:txBody>
      </p:sp>
      <p:sp>
        <p:nvSpPr>
          <p:cNvPr id="6" name="TextBox 5"/>
          <p:cNvSpPr txBox="1"/>
          <p:nvPr/>
        </p:nvSpPr>
        <p:spPr>
          <a:xfrm>
            <a:off x="304800" y="0"/>
            <a:ext cx="7543800" cy="1015663"/>
          </a:xfrm>
          <a:prstGeom prst="rect">
            <a:avLst/>
          </a:prstGeom>
          <a:noFill/>
        </p:spPr>
        <p:txBody>
          <a:bodyPr wrap="square" rtlCol="0">
            <a:spAutoFit/>
          </a:bodyPr>
          <a:lstStyle/>
          <a:p>
            <a:r>
              <a:rPr lang="en-US" sz="6000" dirty="0" smtClean="0">
                <a:solidFill>
                  <a:srgbClr val="FFFF00"/>
                </a:solidFill>
                <a:latin typeface="Arial Rounded MT Bold" pitchFamily="34" charset="0"/>
              </a:rPr>
              <a:t>Goals – Day One:</a:t>
            </a:r>
            <a:endParaRPr lang="en-US" sz="6000" dirty="0">
              <a:solidFill>
                <a:srgbClr val="FFFF00"/>
              </a:solidFill>
              <a:latin typeface="Arial Rounded MT Bold" pitchFamily="34" charset="0"/>
            </a:endParaRPr>
          </a:p>
        </p:txBody>
      </p:sp>
      <p:sp>
        <p:nvSpPr>
          <p:cNvPr id="10" name="TextBox 9"/>
          <p:cNvSpPr txBox="1"/>
          <p:nvPr/>
        </p:nvSpPr>
        <p:spPr>
          <a:xfrm>
            <a:off x="457200" y="2649885"/>
            <a:ext cx="4267200" cy="1769715"/>
          </a:xfrm>
          <a:prstGeom prst="rect">
            <a:avLst/>
          </a:prstGeom>
          <a:solidFill>
            <a:srgbClr val="FFCCCC"/>
          </a:solidFill>
        </p:spPr>
        <p:txBody>
          <a:bodyPr wrap="square" lIns="182880" bIns="0" rtlCol="0" anchor="ctr" anchorCtr="0">
            <a:spAutoFit/>
          </a:bodyPr>
          <a:lstStyle/>
          <a:p>
            <a:r>
              <a:rPr lang="en-US" sz="2800" dirty="0" smtClean="0">
                <a:latin typeface="Arial Rounded MT Bold" pitchFamily="34" charset="0"/>
              </a:rPr>
              <a:t>Design and make a simple machine to apply a force to a ball and make it move.</a:t>
            </a:r>
            <a:endParaRPr lang="en-US" sz="2800" dirty="0"/>
          </a:p>
        </p:txBody>
      </p:sp>
      <p:sp>
        <p:nvSpPr>
          <p:cNvPr id="11" name="TextBox 10"/>
          <p:cNvSpPr txBox="1"/>
          <p:nvPr/>
        </p:nvSpPr>
        <p:spPr>
          <a:xfrm>
            <a:off x="1981200" y="4707285"/>
            <a:ext cx="3733800" cy="1769715"/>
          </a:xfrm>
          <a:prstGeom prst="rect">
            <a:avLst/>
          </a:prstGeom>
          <a:solidFill>
            <a:srgbClr val="FFFF66"/>
          </a:solidFill>
        </p:spPr>
        <p:txBody>
          <a:bodyPr wrap="square" lIns="182880" bIns="0" rtlCol="0" anchor="ctr" anchorCtr="0">
            <a:spAutoFit/>
          </a:bodyPr>
          <a:lstStyle/>
          <a:p>
            <a:r>
              <a:rPr lang="en-US" sz="2800" dirty="0" smtClean="0">
                <a:latin typeface="Arial Rounded MT Bold" pitchFamily="34" charset="0"/>
              </a:rPr>
              <a:t>Test your machine using balls with different masses, sizes, and textures.</a:t>
            </a:r>
            <a:endParaRPr lang="en-US" sz="2800" dirty="0"/>
          </a:p>
        </p:txBody>
      </p:sp>
      <p:sp>
        <p:nvSpPr>
          <p:cNvPr id="12" name="TextBox 11"/>
          <p:cNvSpPr txBox="1"/>
          <p:nvPr/>
        </p:nvSpPr>
        <p:spPr>
          <a:xfrm>
            <a:off x="6096000" y="2705249"/>
            <a:ext cx="2667000" cy="3924151"/>
          </a:xfrm>
          <a:prstGeom prst="rect">
            <a:avLst/>
          </a:prstGeom>
          <a:solidFill>
            <a:srgbClr val="CCECFF"/>
          </a:solidFill>
        </p:spPr>
        <p:txBody>
          <a:bodyPr wrap="square" lIns="182880" bIns="0" rtlCol="0" anchor="ctr" anchorCtr="0">
            <a:spAutoFit/>
          </a:bodyPr>
          <a:lstStyle/>
          <a:p>
            <a:r>
              <a:rPr lang="en-US" sz="2800" dirty="0" smtClean="0">
                <a:latin typeface="Arial Rounded MT Bold" pitchFamily="34" charset="0"/>
              </a:rPr>
              <a:t>Test how different surfaces  create more or less friction and change the movement of the ball.</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S.jpg"/>
          <p:cNvPicPr>
            <a:picLocks noChangeAspect="1"/>
          </p:cNvPicPr>
          <p:nvPr/>
        </p:nvPicPr>
        <p:blipFill>
          <a:blip r:embed="rId2" cstate="print"/>
          <a:stretch>
            <a:fillRect/>
          </a:stretch>
        </p:blipFill>
        <p:spPr>
          <a:xfrm>
            <a:off x="-1143000" y="-228600"/>
            <a:ext cx="13140267" cy="7391400"/>
          </a:xfrm>
          <a:prstGeom prst="rect">
            <a:avLst/>
          </a:prstGeom>
        </p:spPr>
      </p:pic>
      <p:pic>
        <p:nvPicPr>
          <p:cNvPr id="5" name="Picture 4" descr="NEWTON-this one.jpg"/>
          <p:cNvPicPr>
            <a:picLocks noChangeAspect="1"/>
          </p:cNvPicPr>
          <p:nvPr/>
        </p:nvPicPr>
        <p:blipFill>
          <a:blip r:embed="rId3" cstate="print"/>
          <a:srcRect l="19167" t="11852" r="17500" b="9630"/>
          <a:stretch>
            <a:fillRect/>
          </a:stretch>
        </p:blipFill>
        <p:spPr>
          <a:xfrm>
            <a:off x="1752600" y="838200"/>
            <a:ext cx="5791200" cy="4038600"/>
          </a:xfrm>
          <a:prstGeom prst="rect">
            <a:avLst/>
          </a:prstGeom>
          <a:ln w="25400">
            <a:solidFill>
              <a:schemeClr val="bg1"/>
            </a:solidFill>
          </a:ln>
        </p:spPr>
      </p:pic>
      <p:sp>
        <p:nvSpPr>
          <p:cNvPr id="6" name="TextBox 5"/>
          <p:cNvSpPr txBox="1"/>
          <p:nvPr/>
        </p:nvSpPr>
        <p:spPr>
          <a:xfrm>
            <a:off x="762000" y="5029200"/>
            <a:ext cx="7543800" cy="1015663"/>
          </a:xfrm>
          <a:prstGeom prst="rect">
            <a:avLst/>
          </a:prstGeom>
          <a:noFill/>
        </p:spPr>
        <p:txBody>
          <a:bodyPr wrap="square" rtlCol="0">
            <a:spAutoFit/>
          </a:bodyPr>
          <a:lstStyle/>
          <a:p>
            <a:pPr algn="ctr"/>
            <a:r>
              <a:rPr lang="en-US" sz="6000" b="1" dirty="0" smtClean="0">
                <a:solidFill>
                  <a:schemeClr val="bg1"/>
                </a:solidFill>
                <a:latin typeface="Arial Rounded MT Bold" pitchFamily="34" charset="0"/>
              </a:rPr>
              <a:t>Sir Isaac Newton</a:t>
            </a:r>
            <a:endParaRPr lang="en-US" sz="6000" b="1" dirty="0">
              <a:solidFill>
                <a:schemeClr val="bg1"/>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S.jpg"/>
          <p:cNvPicPr>
            <a:picLocks noChangeAspect="1"/>
          </p:cNvPicPr>
          <p:nvPr/>
        </p:nvPicPr>
        <p:blipFill>
          <a:blip r:embed="rId2" cstate="print"/>
          <a:srcRect l="6959" t="7216" r="21714" b="-3093"/>
          <a:stretch>
            <a:fillRect/>
          </a:stretch>
        </p:blipFill>
        <p:spPr>
          <a:xfrm>
            <a:off x="0" y="0"/>
            <a:ext cx="9372600" cy="7086600"/>
          </a:xfrm>
          <a:prstGeom prst="rect">
            <a:avLst/>
          </a:prstGeom>
        </p:spPr>
      </p:pic>
      <p:pic>
        <p:nvPicPr>
          <p:cNvPr id="5" name="Picture 4" descr="NEWTON-this one.jpg"/>
          <p:cNvPicPr>
            <a:picLocks noChangeAspect="1"/>
          </p:cNvPicPr>
          <p:nvPr/>
        </p:nvPicPr>
        <p:blipFill>
          <a:blip r:embed="rId3" cstate="print"/>
          <a:srcRect l="19167" t="11852" r="17500" b="9630"/>
          <a:stretch>
            <a:fillRect/>
          </a:stretch>
        </p:blipFill>
        <p:spPr>
          <a:xfrm>
            <a:off x="0" y="42111"/>
            <a:ext cx="4419600" cy="3082089"/>
          </a:xfrm>
          <a:prstGeom prst="rect">
            <a:avLst/>
          </a:prstGeom>
          <a:ln w="25400">
            <a:solidFill>
              <a:schemeClr val="bg1"/>
            </a:solidFill>
          </a:ln>
        </p:spPr>
      </p:pic>
      <p:sp>
        <p:nvSpPr>
          <p:cNvPr id="6" name="TextBox 5"/>
          <p:cNvSpPr txBox="1"/>
          <p:nvPr/>
        </p:nvSpPr>
        <p:spPr>
          <a:xfrm>
            <a:off x="3048000" y="575608"/>
            <a:ext cx="7543800" cy="1938992"/>
          </a:xfrm>
          <a:prstGeom prst="rect">
            <a:avLst/>
          </a:prstGeom>
          <a:noFill/>
        </p:spPr>
        <p:txBody>
          <a:bodyPr wrap="square" rtlCol="0">
            <a:spAutoFit/>
          </a:bodyPr>
          <a:lstStyle/>
          <a:p>
            <a:pPr algn="ctr"/>
            <a:r>
              <a:rPr lang="en-US" sz="6000" dirty="0" smtClean="0">
                <a:solidFill>
                  <a:schemeClr val="bg1"/>
                </a:solidFill>
                <a:latin typeface="Arial Rounded MT Bold" pitchFamily="34" charset="0"/>
              </a:rPr>
              <a:t>Newton’s </a:t>
            </a:r>
          </a:p>
          <a:p>
            <a:pPr algn="ctr"/>
            <a:r>
              <a:rPr lang="en-US" sz="6000" dirty="0" smtClean="0">
                <a:solidFill>
                  <a:schemeClr val="bg1"/>
                </a:solidFill>
                <a:latin typeface="Arial Rounded MT Bold" pitchFamily="34" charset="0"/>
              </a:rPr>
              <a:t>Laws</a:t>
            </a:r>
            <a:endParaRPr lang="en-US" sz="6000" dirty="0">
              <a:solidFill>
                <a:schemeClr val="bg1"/>
              </a:solidFill>
              <a:latin typeface="Arial Rounded MT Bold" pitchFamily="34" charset="0"/>
            </a:endParaRPr>
          </a:p>
        </p:txBody>
      </p:sp>
      <p:sp>
        <p:nvSpPr>
          <p:cNvPr id="7" name="TextBox 6"/>
          <p:cNvSpPr txBox="1"/>
          <p:nvPr/>
        </p:nvSpPr>
        <p:spPr>
          <a:xfrm>
            <a:off x="990600" y="4038600"/>
            <a:ext cx="7391400" cy="2893100"/>
          </a:xfrm>
          <a:prstGeom prst="rect">
            <a:avLst/>
          </a:prstGeom>
          <a:solidFill>
            <a:srgbClr val="FFFFCC"/>
          </a:solidFill>
        </p:spPr>
        <p:txBody>
          <a:bodyPr wrap="square" rtlCol="0">
            <a:spAutoFit/>
          </a:bodyPr>
          <a:lstStyle/>
          <a:p>
            <a:pPr algn="ctr"/>
            <a:r>
              <a:rPr lang="en-US" sz="4400" b="1" dirty="0" smtClean="0">
                <a:solidFill>
                  <a:srgbClr val="C00000"/>
                </a:solidFill>
                <a:latin typeface="Arial Rounded MT Bold" pitchFamily="34" charset="0"/>
              </a:rPr>
              <a:t>Newton’s First Law:</a:t>
            </a:r>
          </a:p>
          <a:p>
            <a:r>
              <a:rPr lang="en-US" sz="2400" dirty="0" smtClean="0">
                <a:latin typeface="Arial Rounded MT Bold" pitchFamily="34" charset="0"/>
              </a:rPr>
              <a:t>An </a:t>
            </a:r>
            <a:r>
              <a:rPr lang="en-US" sz="2400" dirty="0">
                <a:latin typeface="Arial Rounded MT Bold" pitchFamily="34" charset="0"/>
              </a:rPr>
              <a:t>object at rest will remain at rest unless acted on by an unbalanced force. An object in motion continues in motion with the same speed and in the same direction unless acted upon by an unbalanced force</a:t>
            </a:r>
            <a:r>
              <a:rPr lang="en-US" sz="2400" dirty="0" smtClean="0">
                <a:latin typeface="Arial Rounded MT Bold" pitchFamily="34" charset="0"/>
              </a:rPr>
              <a:t>.</a:t>
            </a:r>
            <a:endParaRPr lang="en-US" sz="2400" dirty="0">
              <a:latin typeface="Arial Rounded MT Bold"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S.jpg"/>
          <p:cNvPicPr>
            <a:picLocks noChangeAspect="1"/>
          </p:cNvPicPr>
          <p:nvPr/>
        </p:nvPicPr>
        <p:blipFill>
          <a:blip r:embed="rId2" cstate="print"/>
          <a:srcRect l="6959" t="7216" r="21714" b="-4124"/>
          <a:stretch>
            <a:fillRect/>
          </a:stretch>
        </p:blipFill>
        <p:spPr>
          <a:xfrm>
            <a:off x="0" y="0"/>
            <a:ext cx="9372600" cy="7162800"/>
          </a:xfrm>
          <a:prstGeom prst="rect">
            <a:avLst/>
          </a:prstGeom>
        </p:spPr>
      </p:pic>
      <p:sp>
        <p:nvSpPr>
          <p:cNvPr id="7" name="TextBox 6"/>
          <p:cNvSpPr txBox="1"/>
          <p:nvPr/>
        </p:nvSpPr>
        <p:spPr>
          <a:xfrm>
            <a:off x="0" y="-67501"/>
            <a:ext cx="9372600" cy="2477601"/>
          </a:xfrm>
          <a:prstGeom prst="rect">
            <a:avLst/>
          </a:prstGeom>
          <a:solidFill>
            <a:srgbClr val="FFFFCC"/>
          </a:solidFill>
        </p:spPr>
        <p:txBody>
          <a:bodyPr wrap="square" lIns="182880" bIns="0" rtlCol="0" anchor="ctr" anchorCtr="0">
            <a:spAutoFit/>
          </a:bodyPr>
          <a:lstStyle/>
          <a:p>
            <a:pPr algn="ctr"/>
            <a:r>
              <a:rPr lang="en-US" sz="4400" b="1" dirty="0" smtClean="0">
                <a:solidFill>
                  <a:srgbClr val="C00000"/>
                </a:solidFill>
                <a:latin typeface="Arial Rounded MT Bold" pitchFamily="34" charset="0"/>
              </a:rPr>
              <a:t>Newton’s First Law:</a:t>
            </a:r>
          </a:p>
          <a:p>
            <a:r>
              <a:rPr lang="en-US" sz="2400" dirty="0" smtClean="0">
                <a:latin typeface="Arial Rounded MT Bold" pitchFamily="34" charset="0"/>
              </a:rPr>
              <a:t>An </a:t>
            </a:r>
            <a:r>
              <a:rPr lang="en-US" sz="2400" dirty="0">
                <a:latin typeface="Arial Rounded MT Bold" pitchFamily="34" charset="0"/>
              </a:rPr>
              <a:t>object at rest will remain at rest unless acted on by an unbalanced force. An object in motion continues in motion with the same speed and in the same direction unless acted upon by an unbalanced force</a:t>
            </a:r>
            <a:r>
              <a:rPr lang="en-US" sz="2400" dirty="0" smtClean="0">
                <a:latin typeface="Arial Rounded MT Bold" pitchFamily="34" charset="0"/>
              </a:rPr>
              <a:t>.</a:t>
            </a:r>
            <a:endParaRPr lang="en-US" sz="2400" dirty="0">
              <a:latin typeface="Arial Rounded MT Bold" pitchFamily="34" charset="0"/>
            </a:endParaRPr>
          </a:p>
          <a:p>
            <a:endParaRPr lang="en-US" dirty="0"/>
          </a:p>
        </p:txBody>
      </p:sp>
      <p:sp>
        <p:nvSpPr>
          <p:cNvPr id="9" name="TextBox 8"/>
          <p:cNvSpPr txBox="1"/>
          <p:nvPr/>
        </p:nvSpPr>
        <p:spPr>
          <a:xfrm>
            <a:off x="762000" y="2971800"/>
            <a:ext cx="7924800" cy="3170099"/>
          </a:xfrm>
          <a:prstGeom prst="rect">
            <a:avLst/>
          </a:prstGeom>
          <a:solidFill>
            <a:schemeClr val="bg1"/>
          </a:solidFill>
        </p:spPr>
        <p:txBody>
          <a:bodyPr wrap="square" rtlCol="0">
            <a:spAutoFit/>
          </a:bodyPr>
          <a:lstStyle/>
          <a:p>
            <a:r>
              <a:rPr lang="en-US" sz="3200" dirty="0" smtClean="0">
                <a:solidFill>
                  <a:srgbClr val="C00000"/>
                </a:solidFill>
                <a:latin typeface="Arial Rounded MT Bold" pitchFamily="34" charset="0"/>
              </a:rPr>
              <a:t>What Does This Mean?</a:t>
            </a:r>
          </a:p>
          <a:p>
            <a:pPr>
              <a:buFont typeface="Arial" pitchFamily="34" charset="0"/>
              <a:buChar char="•"/>
            </a:pPr>
            <a:r>
              <a:rPr lang="en-US" sz="2800" dirty="0">
                <a:solidFill>
                  <a:srgbClr val="002060"/>
                </a:solidFill>
                <a:latin typeface="Arial Rounded MT Bold" pitchFamily="34" charset="0"/>
              </a:rPr>
              <a:t> </a:t>
            </a:r>
            <a:r>
              <a:rPr lang="en-US" sz="2800" dirty="0" smtClean="0">
                <a:solidFill>
                  <a:srgbClr val="002060"/>
                </a:solidFill>
                <a:latin typeface="Arial Rounded MT Bold" pitchFamily="34" charset="0"/>
              </a:rPr>
              <a:t>Objects keep doing what they are doing until an outside force changes them.</a:t>
            </a:r>
          </a:p>
          <a:p>
            <a:pPr>
              <a:buFont typeface="Arial" pitchFamily="34" charset="0"/>
              <a:buChar char="•"/>
            </a:pPr>
            <a:r>
              <a:rPr lang="en-US" sz="2800" dirty="0" smtClean="0">
                <a:solidFill>
                  <a:schemeClr val="accent4">
                    <a:lumMod val="75000"/>
                  </a:schemeClr>
                </a:solidFill>
                <a:latin typeface="Arial Rounded MT Bold" pitchFamily="34" charset="0"/>
              </a:rPr>
              <a:t>An object that is moving keeps moving	 (until acted on by an outside force).</a:t>
            </a:r>
          </a:p>
          <a:p>
            <a:pPr>
              <a:buFont typeface="Arial" pitchFamily="34" charset="0"/>
              <a:buChar char="•"/>
            </a:pPr>
            <a:r>
              <a:rPr lang="en-US" sz="2800" dirty="0" smtClean="0">
                <a:solidFill>
                  <a:srgbClr val="00B050"/>
                </a:solidFill>
                <a:latin typeface="Arial Rounded MT Bold" pitchFamily="34" charset="0"/>
              </a:rPr>
              <a:t>An object at rest stays at rest 		      (until acted on by an outside force).</a:t>
            </a:r>
            <a:endParaRPr lang="en-US" sz="2800" dirty="0">
              <a:solidFill>
                <a:srgbClr val="00B050"/>
              </a:solidFill>
              <a:latin typeface="Arial Rounded MT Bol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S.jpg"/>
          <p:cNvPicPr>
            <a:picLocks noChangeAspect="1"/>
          </p:cNvPicPr>
          <p:nvPr/>
        </p:nvPicPr>
        <p:blipFill>
          <a:blip r:embed="rId2" cstate="print"/>
          <a:srcRect l="6959" t="7216" r="21714"/>
          <a:stretch>
            <a:fillRect/>
          </a:stretch>
        </p:blipFill>
        <p:spPr>
          <a:xfrm>
            <a:off x="0" y="0"/>
            <a:ext cx="9372600" cy="6858000"/>
          </a:xfrm>
          <a:prstGeom prst="rect">
            <a:avLst/>
          </a:prstGeom>
        </p:spPr>
      </p:pic>
      <p:sp>
        <p:nvSpPr>
          <p:cNvPr id="7" name="TextBox 6"/>
          <p:cNvSpPr txBox="1"/>
          <p:nvPr/>
        </p:nvSpPr>
        <p:spPr>
          <a:xfrm>
            <a:off x="0" y="215443"/>
            <a:ext cx="9372600" cy="2877711"/>
          </a:xfrm>
          <a:prstGeom prst="rect">
            <a:avLst/>
          </a:prstGeom>
          <a:solidFill>
            <a:srgbClr val="FFFFCC"/>
          </a:solidFill>
        </p:spPr>
        <p:txBody>
          <a:bodyPr wrap="square" lIns="182880" bIns="0" rtlCol="0" anchor="ctr" anchorCtr="0">
            <a:spAutoFit/>
          </a:bodyPr>
          <a:lstStyle/>
          <a:p>
            <a:pPr algn="ctr"/>
            <a:r>
              <a:rPr lang="en-US" sz="4400" b="1" dirty="0" smtClean="0">
                <a:solidFill>
                  <a:srgbClr val="C00000"/>
                </a:solidFill>
                <a:latin typeface="Arial Rounded MT Bold" pitchFamily="34" charset="0"/>
              </a:rPr>
              <a:t>Newton’s First Law:</a:t>
            </a:r>
          </a:p>
          <a:p>
            <a:pPr>
              <a:buFont typeface="Arial" pitchFamily="34" charset="0"/>
              <a:buChar char="•"/>
            </a:pPr>
            <a:r>
              <a:rPr lang="en-US" sz="2800" dirty="0" smtClean="0">
                <a:solidFill>
                  <a:srgbClr val="002060"/>
                </a:solidFill>
                <a:latin typeface="Arial Rounded MT Bold" pitchFamily="34" charset="0"/>
              </a:rPr>
              <a:t>Objects keep doing what they are doing.</a:t>
            </a:r>
          </a:p>
          <a:p>
            <a:pPr>
              <a:buFont typeface="Arial" pitchFamily="34" charset="0"/>
              <a:buChar char="•"/>
            </a:pPr>
            <a:r>
              <a:rPr lang="en-US" sz="2800" dirty="0" smtClean="0">
                <a:solidFill>
                  <a:schemeClr val="accent4">
                    <a:lumMod val="75000"/>
                  </a:schemeClr>
                </a:solidFill>
                <a:latin typeface="Arial Rounded MT Bold" pitchFamily="34" charset="0"/>
              </a:rPr>
              <a:t>An object that is moving keeps moving (until acted on by an outside force).</a:t>
            </a:r>
          </a:p>
          <a:p>
            <a:pPr>
              <a:buFont typeface="Arial" pitchFamily="34" charset="0"/>
              <a:buChar char="•"/>
            </a:pPr>
            <a:r>
              <a:rPr lang="en-US" sz="2800" dirty="0" smtClean="0">
                <a:solidFill>
                  <a:srgbClr val="00B050"/>
                </a:solidFill>
                <a:latin typeface="Arial Rounded MT Bold" pitchFamily="34" charset="0"/>
              </a:rPr>
              <a:t>An object at rest stays at rest (until acted on by an outside force).</a:t>
            </a:r>
            <a:endParaRPr lang="en-US" sz="2800" dirty="0"/>
          </a:p>
        </p:txBody>
      </p:sp>
      <p:pic>
        <p:nvPicPr>
          <p:cNvPr id="6" name="Picture 5" descr="skater.gif"/>
          <p:cNvPicPr>
            <a:picLocks noChangeAspect="1"/>
          </p:cNvPicPr>
          <p:nvPr/>
        </p:nvPicPr>
        <p:blipFill>
          <a:blip r:embed="rId3" cstate="print"/>
          <a:stretch>
            <a:fillRect/>
          </a:stretch>
        </p:blipFill>
        <p:spPr>
          <a:xfrm>
            <a:off x="352425" y="3409950"/>
            <a:ext cx="4143375" cy="1924050"/>
          </a:xfrm>
          <a:prstGeom prst="rect">
            <a:avLst/>
          </a:prstGeom>
        </p:spPr>
      </p:pic>
      <p:pic>
        <p:nvPicPr>
          <p:cNvPr id="11" name="Picture 10" descr="carandwall.gif"/>
          <p:cNvPicPr>
            <a:picLocks noChangeAspect="1"/>
          </p:cNvPicPr>
          <p:nvPr/>
        </p:nvPicPr>
        <p:blipFill>
          <a:blip r:embed="rId4" cstate="print"/>
          <a:stretch>
            <a:fillRect/>
          </a:stretch>
        </p:blipFill>
        <p:spPr>
          <a:xfrm>
            <a:off x="4953000" y="5000625"/>
            <a:ext cx="3867150" cy="12477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S.jpg"/>
          <p:cNvPicPr>
            <a:picLocks noChangeAspect="1"/>
          </p:cNvPicPr>
          <p:nvPr/>
        </p:nvPicPr>
        <p:blipFill>
          <a:blip r:embed="rId2" cstate="print"/>
          <a:srcRect l="6959" t="7216" r="21714" b="-5155"/>
          <a:stretch>
            <a:fillRect/>
          </a:stretch>
        </p:blipFill>
        <p:spPr>
          <a:xfrm>
            <a:off x="0" y="0"/>
            <a:ext cx="9372600" cy="7239000"/>
          </a:xfrm>
          <a:prstGeom prst="rect">
            <a:avLst/>
          </a:prstGeom>
        </p:spPr>
      </p:pic>
      <p:sp>
        <p:nvSpPr>
          <p:cNvPr id="7" name="TextBox 6"/>
          <p:cNvSpPr txBox="1"/>
          <p:nvPr/>
        </p:nvSpPr>
        <p:spPr>
          <a:xfrm>
            <a:off x="0" y="-76944"/>
            <a:ext cx="9372600" cy="2262158"/>
          </a:xfrm>
          <a:prstGeom prst="rect">
            <a:avLst/>
          </a:prstGeom>
          <a:solidFill>
            <a:srgbClr val="FFFFCC"/>
          </a:solidFill>
        </p:spPr>
        <p:txBody>
          <a:bodyPr wrap="square" lIns="182880" bIns="0" rtlCol="0" anchor="ctr" anchorCtr="0">
            <a:spAutoFit/>
          </a:bodyPr>
          <a:lstStyle/>
          <a:p>
            <a:pPr algn="ctr"/>
            <a:r>
              <a:rPr lang="en-US" sz="4400" b="1" dirty="0" smtClean="0">
                <a:solidFill>
                  <a:srgbClr val="C00000"/>
                </a:solidFill>
                <a:latin typeface="Arial Rounded MT Bold" pitchFamily="34" charset="0"/>
              </a:rPr>
              <a:t>What Is a Force?</a:t>
            </a:r>
          </a:p>
          <a:p>
            <a:pPr>
              <a:lnSpc>
                <a:spcPts val="3600"/>
              </a:lnSpc>
              <a:spcAft>
                <a:spcPts val="1200"/>
              </a:spcAft>
              <a:buFont typeface="Arial" pitchFamily="34" charset="0"/>
              <a:buChar char="•"/>
            </a:pPr>
            <a:r>
              <a:rPr lang="en-US" sz="2800" dirty="0" smtClean="0">
                <a:solidFill>
                  <a:srgbClr val="002060"/>
                </a:solidFill>
                <a:latin typeface="Arial Rounded MT Bold" pitchFamily="34" charset="0"/>
              </a:rPr>
              <a:t>A </a:t>
            </a:r>
            <a:r>
              <a:rPr lang="en-US" sz="3600" dirty="0" smtClean="0">
                <a:solidFill>
                  <a:srgbClr val="FF0000"/>
                </a:solidFill>
                <a:latin typeface="Arial Rounded MT Bold" pitchFamily="34" charset="0"/>
              </a:rPr>
              <a:t>force</a:t>
            </a:r>
            <a:r>
              <a:rPr lang="en-US" sz="2800" dirty="0" smtClean="0">
                <a:solidFill>
                  <a:srgbClr val="002060"/>
                </a:solidFill>
                <a:latin typeface="Arial Rounded MT Bold" pitchFamily="34" charset="0"/>
              </a:rPr>
              <a:t> is a </a:t>
            </a:r>
            <a:r>
              <a:rPr lang="en-US" sz="3600" u="sng" dirty="0" smtClean="0">
                <a:solidFill>
                  <a:srgbClr val="002060"/>
                </a:solidFill>
                <a:latin typeface="Arial Rounded MT Bold" pitchFamily="34" charset="0"/>
              </a:rPr>
              <a:t>push</a:t>
            </a:r>
            <a:r>
              <a:rPr lang="en-US" sz="2800" dirty="0" smtClean="0">
                <a:solidFill>
                  <a:srgbClr val="002060"/>
                </a:solidFill>
                <a:latin typeface="Arial Rounded MT Bold" pitchFamily="34" charset="0"/>
              </a:rPr>
              <a:t> or </a:t>
            </a:r>
            <a:r>
              <a:rPr lang="en-US" sz="3600" u="sng" dirty="0" smtClean="0">
                <a:solidFill>
                  <a:srgbClr val="002060"/>
                </a:solidFill>
                <a:latin typeface="Arial Rounded MT Bold" pitchFamily="34" charset="0"/>
              </a:rPr>
              <a:t>pull</a:t>
            </a:r>
            <a:r>
              <a:rPr lang="en-US" sz="2800" dirty="0" smtClean="0">
                <a:solidFill>
                  <a:srgbClr val="002060"/>
                </a:solidFill>
                <a:latin typeface="Arial Rounded MT Bold" pitchFamily="34" charset="0"/>
              </a:rPr>
              <a:t>.</a:t>
            </a:r>
          </a:p>
          <a:p>
            <a:pPr>
              <a:lnSpc>
                <a:spcPts val="3600"/>
              </a:lnSpc>
              <a:buFont typeface="Arial" pitchFamily="34" charset="0"/>
              <a:buChar char="•"/>
            </a:pPr>
            <a:r>
              <a:rPr lang="en-US" sz="2800" dirty="0" smtClean="0">
                <a:solidFill>
                  <a:srgbClr val="00B050"/>
                </a:solidFill>
                <a:latin typeface="Arial Rounded MT Bold" pitchFamily="34" charset="0"/>
              </a:rPr>
              <a:t>Two important  forces that slow down and stop objects are </a:t>
            </a:r>
            <a:r>
              <a:rPr lang="en-US" sz="3600" dirty="0" smtClean="0">
                <a:solidFill>
                  <a:srgbClr val="FF0000"/>
                </a:solidFill>
                <a:latin typeface="Arial Rounded MT Bold" pitchFamily="34" charset="0"/>
              </a:rPr>
              <a:t>gravity</a:t>
            </a:r>
            <a:r>
              <a:rPr lang="en-US" sz="2800" dirty="0" smtClean="0">
                <a:solidFill>
                  <a:srgbClr val="FF0000"/>
                </a:solidFill>
                <a:latin typeface="Arial Rounded MT Bold" pitchFamily="34" charset="0"/>
              </a:rPr>
              <a:t> </a:t>
            </a:r>
            <a:r>
              <a:rPr lang="en-US" sz="2800" dirty="0" smtClean="0">
                <a:solidFill>
                  <a:srgbClr val="00B050"/>
                </a:solidFill>
                <a:latin typeface="Arial Rounded MT Bold" pitchFamily="34" charset="0"/>
              </a:rPr>
              <a:t>and </a:t>
            </a:r>
            <a:r>
              <a:rPr lang="en-US" sz="3600" dirty="0" smtClean="0">
                <a:solidFill>
                  <a:srgbClr val="0070C0"/>
                </a:solidFill>
                <a:latin typeface="Arial Rounded MT Bold" pitchFamily="34" charset="0"/>
              </a:rPr>
              <a:t>friction</a:t>
            </a:r>
            <a:r>
              <a:rPr lang="en-US" sz="2800" dirty="0" smtClean="0">
                <a:solidFill>
                  <a:srgbClr val="00B050"/>
                </a:solidFill>
                <a:latin typeface="Arial Rounded MT Bold" pitchFamily="34" charset="0"/>
              </a:rPr>
              <a:t>.</a:t>
            </a:r>
          </a:p>
        </p:txBody>
      </p:sp>
      <p:pic>
        <p:nvPicPr>
          <p:cNvPr id="8" name="Picture 7" descr="newton_apple_tree_hg_wht_24412_1.gif"/>
          <p:cNvPicPr>
            <a:picLocks noChangeAspect="1"/>
          </p:cNvPicPr>
          <p:nvPr/>
        </p:nvPicPr>
        <p:blipFill>
          <a:blip r:embed="rId3" cstate="print"/>
          <a:stretch>
            <a:fillRect/>
          </a:stretch>
        </p:blipFill>
        <p:spPr>
          <a:xfrm>
            <a:off x="381000" y="3276600"/>
            <a:ext cx="2266950" cy="3333750"/>
          </a:xfrm>
          <a:prstGeom prst="rect">
            <a:avLst/>
          </a:prstGeom>
        </p:spPr>
      </p:pic>
      <p:pic>
        <p:nvPicPr>
          <p:cNvPr id="9" name="Picture 8" descr="frictional-force-illustration.jpg"/>
          <p:cNvPicPr>
            <a:picLocks noChangeAspect="1"/>
          </p:cNvPicPr>
          <p:nvPr/>
        </p:nvPicPr>
        <p:blipFill>
          <a:blip r:embed="rId4" cstate="print"/>
          <a:stretch>
            <a:fillRect/>
          </a:stretch>
        </p:blipFill>
        <p:spPr>
          <a:xfrm>
            <a:off x="4191000" y="3505200"/>
            <a:ext cx="4572000" cy="2371725"/>
          </a:xfrm>
          <a:prstGeom prst="rect">
            <a:avLst/>
          </a:prstGeom>
        </p:spPr>
      </p:pic>
      <p:cxnSp>
        <p:nvCxnSpPr>
          <p:cNvPr id="12" name="Straight Arrow Connector 11"/>
          <p:cNvCxnSpPr/>
          <p:nvPr/>
        </p:nvCxnSpPr>
        <p:spPr>
          <a:xfrm flipH="1">
            <a:off x="1524000" y="2133600"/>
            <a:ext cx="1219200" cy="1676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81600" y="2133600"/>
            <a:ext cx="0" cy="1600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562600" y="2133600"/>
            <a:ext cx="1524000" cy="1600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S.jpg"/>
          <p:cNvPicPr>
            <a:picLocks noChangeAspect="1"/>
          </p:cNvPicPr>
          <p:nvPr/>
        </p:nvPicPr>
        <p:blipFill>
          <a:blip r:embed="rId2" cstate="print"/>
          <a:srcRect l="6959" t="7216" r="21714"/>
          <a:stretch>
            <a:fillRect/>
          </a:stretch>
        </p:blipFill>
        <p:spPr>
          <a:xfrm>
            <a:off x="0" y="76200"/>
            <a:ext cx="9372600" cy="6858000"/>
          </a:xfrm>
          <a:prstGeom prst="rect">
            <a:avLst/>
          </a:prstGeom>
        </p:spPr>
      </p:pic>
      <p:sp>
        <p:nvSpPr>
          <p:cNvPr id="7" name="TextBox 6"/>
          <p:cNvSpPr txBox="1"/>
          <p:nvPr/>
        </p:nvSpPr>
        <p:spPr>
          <a:xfrm>
            <a:off x="0" y="0"/>
            <a:ext cx="9372600" cy="3801041"/>
          </a:xfrm>
          <a:prstGeom prst="rect">
            <a:avLst/>
          </a:prstGeom>
          <a:solidFill>
            <a:srgbClr val="FFFFCC"/>
          </a:solidFill>
        </p:spPr>
        <p:txBody>
          <a:bodyPr wrap="square" lIns="182880" bIns="0" rtlCol="0" anchor="ctr" anchorCtr="0">
            <a:spAutoFit/>
          </a:bodyPr>
          <a:lstStyle/>
          <a:p>
            <a:pPr algn="ctr"/>
            <a:r>
              <a:rPr lang="en-US" sz="4400" b="1" dirty="0" smtClean="0">
                <a:solidFill>
                  <a:srgbClr val="C00000"/>
                </a:solidFill>
                <a:latin typeface="Arial Rounded MT Bold" pitchFamily="34" charset="0"/>
              </a:rPr>
              <a:t>Friction</a:t>
            </a:r>
          </a:p>
          <a:p>
            <a:pPr>
              <a:lnSpc>
                <a:spcPts val="2900"/>
              </a:lnSpc>
              <a:spcAft>
                <a:spcPts val="800"/>
              </a:spcAft>
              <a:buFont typeface="Arial" pitchFamily="34" charset="0"/>
              <a:buChar char="•"/>
            </a:pPr>
            <a:r>
              <a:rPr lang="en-US" sz="2600" b="1" dirty="0" smtClean="0"/>
              <a:t>Friction</a:t>
            </a:r>
            <a:r>
              <a:rPr lang="en-US" sz="2600" dirty="0"/>
              <a:t> is a </a:t>
            </a:r>
            <a:r>
              <a:rPr lang="en-US" sz="2600" b="1" dirty="0"/>
              <a:t>force</a:t>
            </a:r>
            <a:r>
              <a:rPr lang="en-US" sz="2600" dirty="0"/>
              <a:t> that stops things from moving easily.</a:t>
            </a:r>
            <a:r>
              <a:rPr lang="en-US" sz="2600" dirty="0" smtClean="0"/>
              <a:t/>
            </a:r>
            <a:br>
              <a:rPr lang="en-US" sz="2600" dirty="0" smtClean="0"/>
            </a:br>
            <a:r>
              <a:rPr lang="en-US" sz="2600" dirty="0" smtClean="0"/>
              <a:t>Whenever </a:t>
            </a:r>
            <a:r>
              <a:rPr lang="en-US" sz="2600" dirty="0"/>
              <a:t>an object moves or rubs against another object, it feels frictional forces. These forces act in the opposite direction to the movement. Friction makes it harder for things to move. </a:t>
            </a:r>
            <a:endParaRPr lang="en-US" sz="2800" dirty="0"/>
          </a:p>
          <a:p>
            <a:pPr>
              <a:lnSpc>
                <a:spcPts val="2900"/>
              </a:lnSpc>
              <a:spcAft>
                <a:spcPts val="800"/>
              </a:spcAft>
              <a:buFont typeface="Arial" pitchFamily="34" charset="0"/>
              <a:buChar char="•"/>
            </a:pPr>
            <a:r>
              <a:rPr lang="en-US" sz="2600" dirty="0" smtClean="0"/>
              <a:t>In </a:t>
            </a:r>
            <a:r>
              <a:rPr lang="en-US" sz="2600" dirty="0"/>
              <a:t>the </a:t>
            </a:r>
            <a:r>
              <a:rPr lang="en-US" sz="2600" dirty="0" smtClean="0"/>
              <a:t>picture below, the boy </a:t>
            </a:r>
            <a:r>
              <a:rPr lang="en-US" sz="2600" dirty="0"/>
              <a:t>on the grass is having difficulty sliding, because the grass is not smooth and his shoes are getting stuck in the grass. There is more friction between the shoes and the grass than the snow and the </a:t>
            </a:r>
            <a:r>
              <a:rPr lang="en-US" sz="2600" dirty="0" smtClean="0"/>
              <a:t>skis. </a:t>
            </a:r>
            <a:endParaRPr lang="en-US" sz="2600" dirty="0" smtClean="0">
              <a:solidFill>
                <a:srgbClr val="00B050"/>
              </a:solidFill>
              <a:latin typeface="Arial Rounded MT Bold" pitchFamily="34" charset="0"/>
            </a:endParaRPr>
          </a:p>
        </p:txBody>
      </p:sp>
      <p:pic>
        <p:nvPicPr>
          <p:cNvPr id="9" name="Picture 8" descr="frictional-force-illustration.jpg"/>
          <p:cNvPicPr>
            <a:picLocks noChangeAspect="1"/>
          </p:cNvPicPr>
          <p:nvPr/>
        </p:nvPicPr>
        <p:blipFill>
          <a:blip r:embed="rId3" cstate="print"/>
          <a:stretch>
            <a:fillRect/>
          </a:stretch>
        </p:blipFill>
        <p:spPr>
          <a:xfrm>
            <a:off x="2362200" y="3962400"/>
            <a:ext cx="4572000" cy="2371725"/>
          </a:xfrm>
          <a:prstGeom prst="rect">
            <a:avLst/>
          </a:prstGeom>
        </p:spPr>
      </p:pic>
      <p:cxnSp>
        <p:nvCxnSpPr>
          <p:cNvPr id="13" name="Straight Arrow Connector 12"/>
          <p:cNvCxnSpPr/>
          <p:nvPr/>
        </p:nvCxnSpPr>
        <p:spPr>
          <a:xfrm flipV="1">
            <a:off x="1600200" y="5715000"/>
            <a:ext cx="1524000" cy="152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791200" y="5029200"/>
            <a:ext cx="1752600" cy="457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24600" y="4543961"/>
            <a:ext cx="2743200" cy="1323439"/>
          </a:xfrm>
          <a:prstGeom prst="rect">
            <a:avLst/>
          </a:prstGeom>
          <a:noFill/>
        </p:spPr>
        <p:txBody>
          <a:bodyPr wrap="square" rtlCol="0">
            <a:spAutoFit/>
          </a:bodyPr>
          <a:lstStyle/>
          <a:p>
            <a:pPr algn="r"/>
            <a:r>
              <a:rPr lang="en-US" sz="4000" b="1" dirty="0" smtClean="0">
                <a:solidFill>
                  <a:schemeClr val="bg1"/>
                </a:solidFill>
                <a:latin typeface="Arial Rounded MT Bold" pitchFamily="34" charset="0"/>
              </a:rPr>
              <a:t>More</a:t>
            </a:r>
          </a:p>
          <a:p>
            <a:pPr algn="r"/>
            <a:r>
              <a:rPr lang="en-US" sz="4000" b="1" dirty="0" smtClean="0">
                <a:solidFill>
                  <a:schemeClr val="bg1"/>
                </a:solidFill>
                <a:latin typeface="Arial Rounded MT Bold" pitchFamily="34" charset="0"/>
              </a:rPr>
              <a:t>Friction</a:t>
            </a:r>
            <a:endParaRPr lang="en-US" sz="4000" b="1" dirty="0">
              <a:solidFill>
                <a:schemeClr val="bg1"/>
              </a:solidFill>
              <a:latin typeface="Arial Rounded MT Bold" pitchFamily="34" charset="0"/>
            </a:endParaRPr>
          </a:p>
        </p:txBody>
      </p:sp>
      <p:sp>
        <p:nvSpPr>
          <p:cNvPr id="21" name="TextBox 20"/>
          <p:cNvSpPr txBox="1"/>
          <p:nvPr/>
        </p:nvSpPr>
        <p:spPr>
          <a:xfrm>
            <a:off x="228600" y="5410200"/>
            <a:ext cx="2743200" cy="1323439"/>
          </a:xfrm>
          <a:prstGeom prst="rect">
            <a:avLst/>
          </a:prstGeom>
          <a:noFill/>
        </p:spPr>
        <p:txBody>
          <a:bodyPr wrap="square" rtlCol="0">
            <a:spAutoFit/>
          </a:bodyPr>
          <a:lstStyle/>
          <a:p>
            <a:r>
              <a:rPr lang="en-US" sz="4000" b="1" dirty="0" smtClean="0">
                <a:solidFill>
                  <a:schemeClr val="bg1"/>
                </a:solidFill>
                <a:latin typeface="Arial Rounded MT Bold" pitchFamily="34" charset="0"/>
              </a:rPr>
              <a:t>Less</a:t>
            </a:r>
          </a:p>
          <a:p>
            <a:r>
              <a:rPr lang="en-US" sz="4000" b="1" dirty="0" smtClean="0">
                <a:solidFill>
                  <a:schemeClr val="bg1"/>
                </a:solidFill>
                <a:latin typeface="Arial Rounded MT Bold" pitchFamily="34" charset="0"/>
              </a:rPr>
              <a:t>Friction</a:t>
            </a:r>
            <a:endParaRPr lang="en-US" sz="4000" b="1" dirty="0">
              <a:solidFill>
                <a:schemeClr val="bg1"/>
              </a:solidFill>
              <a:latin typeface="Arial Rounded MT Bol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S.jpg"/>
          <p:cNvPicPr>
            <a:picLocks noChangeAspect="1"/>
          </p:cNvPicPr>
          <p:nvPr/>
        </p:nvPicPr>
        <p:blipFill>
          <a:blip r:embed="rId2" cstate="print"/>
          <a:srcRect l="6959" t="7216" r="21714" b="-3093"/>
          <a:stretch>
            <a:fillRect/>
          </a:stretch>
        </p:blipFill>
        <p:spPr>
          <a:xfrm>
            <a:off x="-228600" y="0"/>
            <a:ext cx="9372600" cy="7086600"/>
          </a:xfrm>
          <a:prstGeom prst="rect">
            <a:avLst/>
          </a:prstGeom>
        </p:spPr>
      </p:pic>
      <p:pic>
        <p:nvPicPr>
          <p:cNvPr id="5" name="Picture 4" descr="NEWTON-this one.jpg"/>
          <p:cNvPicPr>
            <a:picLocks noChangeAspect="1"/>
          </p:cNvPicPr>
          <p:nvPr/>
        </p:nvPicPr>
        <p:blipFill>
          <a:blip r:embed="rId3" cstate="print"/>
          <a:srcRect l="19167" t="11852" r="17500" b="9630"/>
          <a:stretch>
            <a:fillRect/>
          </a:stretch>
        </p:blipFill>
        <p:spPr>
          <a:xfrm>
            <a:off x="0" y="42111"/>
            <a:ext cx="4419600" cy="3082089"/>
          </a:xfrm>
          <a:prstGeom prst="rect">
            <a:avLst/>
          </a:prstGeom>
          <a:ln w="25400">
            <a:solidFill>
              <a:schemeClr val="bg1"/>
            </a:solidFill>
          </a:ln>
        </p:spPr>
      </p:pic>
      <p:sp>
        <p:nvSpPr>
          <p:cNvPr id="6" name="TextBox 5"/>
          <p:cNvSpPr txBox="1"/>
          <p:nvPr/>
        </p:nvSpPr>
        <p:spPr>
          <a:xfrm>
            <a:off x="3048000" y="575608"/>
            <a:ext cx="7543800" cy="1938992"/>
          </a:xfrm>
          <a:prstGeom prst="rect">
            <a:avLst/>
          </a:prstGeom>
          <a:noFill/>
        </p:spPr>
        <p:txBody>
          <a:bodyPr wrap="square" rtlCol="0">
            <a:spAutoFit/>
          </a:bodyPr>
          <a:lstStyle/>
          <a:p>
            <a:pPr algn="ctr"/>
            <a:r>
              <a:rPr lang="en-US" sz="6000" dirty="0" smtClean="0">
                <a:solidFill>
                  <a:schemeClr val="bg1"/>
                </a:solidFill>
                <a:latin typeface="Arial Rounded MT Bold" pitchFamily="34" charset="0"/>
              </a:rPr>
              <a:t>Newton’s </a:t>
            </a:r>
          </a:p>
          <a:p>
            <a:pPr algn="ctr"/>
            <a:r>
              <a:rPr lang="en-US" sz="6000" dirty="0" smtClean="0">
                <a:solidFill>
                  <a:schemeClr val="bg1"/>
                </a:solidFill>
                <a:latin typeface="Arial Rounded MT Bold" pitchFamily="34" charset="0"/>
              </a:rPr>
              <a:t>Laws</a:t>
            </a:r>
            <a:endParaRPr lang="en-US" sz="6000" dirty="0">
              <a:solidFill>
                <a:schemeClr val="bg1"/>
              </a:solidFill>
              <a:latin typeface="Arial Rounded MT Bold" pitchFamily="34" charset="0"/>
            </a:endParaRPr>
          </a:p>
        </p:txBody>
      </p:sp>
      <p:sp>
        <p:nvSpPr>
          <p:cNvPr id="7" name="TextBox 6"/>
          <p:cNvSpPr txBox="1"/>
          <p:nvPr/>
        </p:nvSpPr>
        <p:spPr>
          <a:xfrm>
            <a:off x="990600" y="4038600"/>
            <a:ext cx="7391400" cy="2246769"/>
          </a:xfrm>
          <a:prstGeom prst="rect">
            <a:avLst/>
          </a:prstGeom>
          <a:solidFill>
            <a:srgbClr val="FFFFCC"/>
          </a:solidFill>
        </p:spPr>
        <p:txBody>
          <a:bodyPr wrap="square" rtlCol="0">
            <a:spAutoFit/>
          </a:bodyPr>
          <a:lstStyle/>
          <a:p>
            <a:pPr algn="ctr"/>
            <a:r>
              <a:rPr lang="en-US" sz="4400" b="1" dirty="0" smtClean="0">
                <a:solidFill>
                  <a:srgbClr val="C00000"/>
                </a:solidFill>
                <a:latin typeface="Arial Rounded MT Bold" pitchFamily="34" charset="0"/>
              </a:rPr>
              <a:t>Newton’s Second Law:</a:t>
            </a:r>
          </a:p>
          <a:p>
            <a:r>
              <a:rPr lang="en-US" sz="3200" dirty="0" smtClean="0">
                <a:latin typeface="Arial Rounded MT Bold" pitchFamily="34" charset="0"/>
              </a:rPr>
              <a:t>If you place a force on an object, it will move faster in the direction of the force.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S.jpg"/>
          <p:cNvPicPr>
            <a:picLocks noChangeAspect="1"/>
          </p:cNvPicPr>
          <p:nvPr/>
        </p:nvPicPr>
        <p:blipFill>
          <a:blip r:embed="rId2" cstate="print"/>
          <a:srcRect l="6959" t="7216" r="21714" b="-4124"/>
          <a:stretch>
            <a:fillRect/>
          </a:stretch>
        </p:blipFill>
        <p:spPr>
          <a:xfrm>
            <a:off x="0" y="0"/>
            <a:ext cx="9372600" cy="7162800"/>
          </a:xfrm>
          <a:prstGeom prst="rect">
            <a:avLst/>
          </a:prstGeom>
        </p:spPr>
      </p:pic>
      <p:sp>
        <p:nvSpPr>
          <p:cNvPr id="7" name="TextBox 6"/>
          <p:cNvSpPr txBox="1"/>
          <p:nvPr/>
        </p:nvSpPr>
        <p:spPr>
          <a:xfrm>
            <a:off x="0" y="0"/>
            <a:ext cx="9372600" cy="2446824"/>
          </a:xfrm>
          <a:prstGeom prst="rect">
            <a:avLst/>
          </a:prstGeom>
          <a:solidFill>
            <a:srgbClr val="FFFFCC"/>
          </a:solidFill>
        </p:spPr>
        <p:txBody>
          <a:bodyPr wrap="square" lIns="182880" bIns="0" rtlCol="0" anchor="ctr" anchorCtr="0">
            <a:spAutoFit/>
          </a:bodyPr>
          <a:lstStyle/>
          <a:p>
            <a:pPr algn="ctr"/>
            <a:r>
              <a:rPr lang="en-US" sz="4400" b="1" dirty="0" smtClean="0">
                <a:solidFill>
                  <a:srgbClr val="C00000"/>
                </a:solidFill>
                <a:latin typeface="Arial Rounded MT Bold" pitchFamily="34" charset="0"/>
              </a:rPr>
              <a:t>Newton’s Second Law:</a:t>
            </a:r>
          </a:p>
          <a:p>
            <a:r>
              <a:rPr lang="en-US" sz="2800" dirty="0" smtClean="0">
                <a:latin typeface="Arial Rounded MT Bold" pitchFamily="34" charset="0"/>
              </a:rPr>
              <a:t>If you place a force on an object, it will move faster in the direction of the force.</a:t>
            </a:r>
            <a:endParaRPr lang="en-US" sz="2800" dirty="0" smtClean="0"/>
          </a:p>
          <a:p>
            <a:pPr>
              <a:buFont typeface="Arial" pitchFamily="34" charset="0"/>
              <a:buChar char="•"/>
            </a:pPr>
            <a:r>
              <a:rPr lang="en-US" sz="2800" dirty="0" smtClean="0">
                <a:solidFill>
                  <a:schemeClr val="accent4">
                    <a:lumMod val="75000"/>
                  </a:schemeClr>
                </a:solidFill>
                <a:latin typeface="Arial Rounded MT Bold" pitchFamily="34" charset="0"/>
              </a:rPr>
              <a:t>The stronger the force, 						the greater the movement of the object</a:t>
            </a:r>
          </a:p>
        </p:txBody>
      </p:sp>
      <p:pic>
        <p:nvPicPr>
          <p:cNvPr id="12" name="Picture 11" descr="basebal hit.gif"/>
          <p:cNvPicPr>
            <a:picLocks noChangeAspect="1"/>
          </p:cNvPicPr>
          <p:nvPr/>
        </p:nvPicPr>
        <p:blipFill>
          <a:blip r:embed="rId3" cstate="print"/>
          <a:stretch>
            <a:fillRect/>
          </a:stretch>
        </p:blipFill>
        <p:spPr>
          <a:xfrm>
            <a:off x="4429125" y="2895600"/>
            <a:ext cx="4714875" cy="3429000"/>
          </a:xfrm>
          <a:prstGeom prst="rect">
            <a:avLst/>
          </a:prstGeom>
        </p:spPr>
      </p:pic>
      <p:pic>
        <p:nvPicPr>
          <p:cNvPr id="18" name="Picture 17" descr="Golf_Swing_Animation.gif"/>
          <p:cNvPicPr>
            <a:picLocks noChangeAspect="1"/>
          </p:cNvPicPr>
          <p:nvPr/>
        </p:nvPicPr>
        <p:blipFill>
          <a:blip r:embed="rId4" cstate="print"/>
          <a:stretch>
            <a:fillRect/>
          </a:stretch>
        </p:blipFill>
        <p:spPr>
          <a:xfrm>
            <a:off x="685800" y="2895600"/>
            <a:ext cx="3276600" cy="3276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360</Words>
  <Application>Microsoft Office PowerPoint</Application>
  <PresentationFormat>On-screen Show (4:3)</PresentationFormat>
  <Paragraphs>43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dc:creator>
  <cp:lastModifiedBy>Will</cp:lastModifiedBy>
  <cp:revision>46</cp:revision>
  <dcterms:created xsi:type="dcterms:W3CDTF">2015-07-05T14:25:29Z</dcterms:created>
  <dcterms:modified xsi:type="dcterms:W3CDTF">2015-07-05T22:09:02Z</dcterms:modified>
</cp:coreProperties>
</file>