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24" r:id="rId2"/>
    <p:sldId id="317" r:id="rId3"/>
    <p:sldId id="321" r:id="rId4"/>
    <p:sldId id="323" r:id="rId5"/>
    <p:sldId id="322" r:id="rId6"/>
    <p:sldId id="320" r:id="rId7"/>
    <p:sldId id="318" r:id="rId8"/>
    <p:sldId id="269" r:id="rId9"/>
    <p:sldId id="325" r:id="rId10"/>
    <p:sldId id="257" r:id="rId11"/>
    <p:sldId id="330" r:id="rId12"/>
    <p:sldId id="258" r:id="rId13"/>
    <p:sldId id="259" r:id="rId14"/>
    <p:sldId id="260" r:id="rId15"/>
    <p:sldId id="304" r:id="rId16"/>
    <p:sldId id="261" r:id="rId17"/>
    <p:sldId id="262" r:id="rId18"/>
    <p:sldId id="327" r:id="rId19"/>
    <p:sldId id="263" r:id="rId20"/>
    <p:sldId id="264" r:id="rId21"/>
    <p:sldId id="265" r:id="rId22"/>
    <p:sldId id="328" r:id="rId23"/>
    <p:sldId id="272" r:id="rId24"/>
    <p:sldId id="329" r:id="rId25"/>
    <p:sldId id="282" r:id="rId26"/>
    <p:sldId id="267" r:id="rId27"/>
    <p:sldId id="313" r:id="rId28"/>
    <p:sldId id="297" r:id="rId29"/>
    <p:sldId id="266" r:id="rId30"/>
    <p:sldId id="291" r:id="rId31"/>
    <p:sldId id="294" r:id="rId32"/>
    <p:sldId id="298" r:id="rId33"/>
    <p:sldId id="314" r:id="rId34"/>
    <p:sldId id="315" r:id="rId35"/>
    <p:sldId id="270" r:id="rId36"/>
    <p:sldId id="277" r:id="rId37"/>
    <p:sldId id="311" r:id="rId38"/>
    <p:sldId id="271" r:id="rId39"/>
    <p:sldId id="279" r:id="rId40"/>
    <p:sldId id="316" r:id="rId41"/>
    <p:sldId id="305" r:id="rId42"/>
    <p:sldId id="280" r:id="rId43"/>
    <p:sldId id="296" r:id="rId44"/>
    <p:sldId id="293" r:id="rId45"/>
    <p:sldId id="310" r:id="rId46"/>
    <p:sldId id="302" r:id="rId47"/>
    <p:sldId id="281" r:id="rId48"/>
    <p:sldId id="312" r:id="rId49"/>
    <p:sldId id="295" r:id="rId50"/>
    <p:sldId id="283" r:id="rId51"/>
    <p:sldId id="284" r:id="rId52"/>
    <p:sldId id="308" r:id="rId53"/>
    <p:sldId id="301" r:id="rId54"/>
    <p:sldId id="285" r:id="rId55"/>
    <p:sldId id="289" r:id="rId56"/>
    <p:sldId id="268" r:id="rId57"/>
    <p:sldId id="290" r:id="rId58"/>
    <p:sldId id="292" r:id="rId59"/>
    <p:sldId id="306" r:id="rId60"/>
    <p:sldId id="278" r:id="rId61"/>
    <p:sldId id="299" r:id="rId62"/>
    <p:sldId id="300" r:id="rId63"/>
    <p:sldId id="303" r:id="rId64"/>
    <p:sldId id="307" r:id="rId65"/>
    <p:sldId id="309" r:id="rId66"/>
    <p:sldId id="275" r:id="rId67"/>
  </p:sldIdLst>
  <p:sldSz cx="9144000" cy="6858000" type="screen4x3"/>
  <p:notesSz cx="7099300" cy="93853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FF00FF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A30C7-7C24-45DD-819B-D60C69A8514C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7700"/>
            <a:ext cx="5680075" cy="422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89138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BC88C-383C-4314-B5DE-A5AB1520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BC88C-383C-4314-B5DE-A5AB15207AA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8D30-06E7-4796-B10A-F0D90AC8AEB1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BB61-E8E5-445F-84BD-3EC5BC1B4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8D30-06E7-4796-B10A-F0D90AC8AEB1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BB61-E8E5-445F-84BD-3EC5BC1B4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8D30-06E7-4796-B10A-F0D90AC8AEB1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BB61-E8E5-445F-84BD-3EC5BC1B4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8D30-06E7-4796-B10A-F0D90AC8AEB1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BB61-E8E5-445F-84BD-3EC5BC1B4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8D30-06E7-4796-B10A-F0D90AC8AEB1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BB61-E8E5-445F-84BD-3EC5BC1B4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8D30-06E7-4796-B10A-F0D90AC8AEB1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BB61-E8E5-445F-84BD-3EC5BC1B4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8D30-06E7-4796-B10A-F0D90AC8AEB1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BB61-E8E5-445F-84BD-3EC5BC1B4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8D30-06E7-4796-B10A-F0D90AC8AEB1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BB61-E8E5-445F-84BD-3EC5BC1B4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8D30-06E7-4796-B10A-F0D90AC8AEB1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BB61-E8E5-445F-84BD-3EC5BC1B4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8D30-06E7-4796-B10A-F0D90AC8AEB1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BB61-E8E5-445F-84BD-3EC5BC1B4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8D30-06E7-4796-B10A-F0D90AC8AEB1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BB61-E8E5-445F-84BD-3EC5BC1B4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8D30-06E7-4796-B10A-F0D90AC8AEB1}" type="datetimeFigureOut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BB61-E8E5-445F-84BD-3EC5BC1B4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57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M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762000"/>
            <a:ext cx="7416800" cy="358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4350603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Rounded MT Bold" pitchFamily="34" charset="0"/>
                <a:cs typeface="Aharoni" pitchFamily="2" charset="-79"/>
              </a:rPr>
              <a:t>Club Imagination</a:t>
            </a:r>
            <a:endParaRPr lang="en-US" sz="4800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493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6600"/>
                </a:solidFill>
                <a:latin typeface="Rockwell Extra Bold" pitchFamily="18" charset="0"/>
              </a:rPr>
              <a:t>Golf Course Design</a:t>
            </a:r>
            <a:endParaRPr lang="en-US" sz="4800" dirty="0">
              <a:solidFill>
                <a:srgbClr val="006600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01 - Tetherow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7304" b="19854"/>
          <a:stretch>
            <a:fillRect/>
          </a:stretch>
        </p:blipFill>
        <p:spPr>
          <a:xfrm rot="20115057">
            <a:off x="292639" y="561480"/>
            <a:ext cx="92964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229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</a:rPr>
              <a:t>Can you find these features:</a:t>
            </a:r>
          </a:p>
          <a:p>
            <a:pPr marL="569913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 smtClean="0"/>
              <a:t>green</a:t>
            </a:r>
          </a:p>
          <a:p>
            <a:pPr marL="569913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 smtClean="0"/>
              <a:t>fairway</a:t>
            </a:r>
          </a:p>
          <a:p>
            <a:pPr marL="569913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 smtClean="0"/>
              <a:t>rough</a:t>
            </a:r>
          </a:p>
          <a:p>
            <a:pPr marL="569913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 smtClean="0"/>
              <a:t>hazards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461337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Many holes have more than one </a:t>
            </a:r>
            <a:r>
              <a:rPr lang="en-US" sz="3200" b="1" dirty="0" smtClean="0"/>
              <a:t>tee</a:t>
            </a:r>
            <a:r>
              <a:rPr lang="en-US" sz="3200" dirty="0" smtClean="0"/>
              <a:t> area.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C00000"/>
                </a:solidFill>
              </a:rPr>
              <a:t>Can you guess why?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990600" y="4114800"/>
            <a:ext cx="914400" cy="10668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05000" y="4343400"/>
            <a:ext cx="76200" cy="8382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905000" y="4495800"/>
            <a:ext cx="1295400" cy="6858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05000" y="4419600"/>
            <a:ext cx="533400" cy="7620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2600" y="4929426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tees</a:t>
            </a:r>
            <a:endParaRPr lang="en-US" sz="32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01 - Tetherow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7304" b="19854"/>
          <a:stretch>
            <a:fillRect/>
          </a:stretch>
        </p:blipFill>
        <p:spPr>
          <a:xfrm rot="20115057">
            <a:off x="292639" y="561480"/>
            <a:ext cx="92964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229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</a:rPr>
              <a:t>Can you find these features:</a:t>
            </a:r>
          </a:p>
          <a:p>
            <a:pPr marL="569913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 smtClean="0"/>
              <a:t>green</a:t>
            </a:r>
          </a:p>
          <a:p>
            <a:pPr marL="569913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 smtClean="0"/>
              <a:t>fairway</a:t>
            </a:r>
          </a:p>
          <a:p>
            <a:pPr marL="569913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 smtClean="0"/>
              <a:t>rough</a:t>
            </a:r>
          </a:p>
          <a:p>
            <a:pPr marL="569913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 smtClean="0"/>
              <a:t>hazards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990600" y="4114800"/>
            <a:ext cx="914400" cy="10668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05000" y="4343400"/>
            <a:ext cx="76200" cy="8382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905000" y="4495800"/>
            <a:ext cx="1295400" cy="6858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05000" y="4419600"/>
            <a:ext cx="533400" cy="76200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2600" y="4929426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tees</a:t>
            </a:r>
            <a:endParaRPr lang="en-US" sz="3200" b="1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53340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Golf holes are designed so many different types of players can play </a:t>
            </a:r>
            <a:r>
              <a:rPr lang="en-US" sz="2800" b="1" dirty="0" smtClean="0"/>
              <a:t>(experts, beginners, adults, kids, senior citizens).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02 - Tetherow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20000" b="20000"/>
          <a:stretch>
            <a:fillRect/>
          </a:stretch>
        </p:blipFill>
        <p:spPr>
          <a:xfrm rot="20238233">
            <a:off x="773590" y="1584514"/>
            <a:ext cx="8325556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</a:rPr>
              <a:t>Look for the features: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3200" b="1" dirty="0" smtClean="0"/>
              <a:t>green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3200" b="1" dirty="0" smtClean="0"/>
              <a:t>fairway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3200" b="1" dirty="0" smtClean="0"/>
              <a:t>rough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3200" b="1" dirty="0" smtClean="0"/>
              <a:t>hazards</a:t>
            </a:r>
          </a:p>
          <a:p>
            <a:pPr marL="569913" indent="-225425">
              <a:buFont typeface="Arial" pitchFamily="34" charset="0"/>
              <a:buChar char="•"/>
            </a:pPr>
            <a:r>
              <a:rPr lang="en-US" sz="3200" b="1" dirty="0" smtClean="0"/>
              <a:t>tee(s)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03 - Tetherow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20000" b="18889"/>
          <a:stretch>
            <a:fillRect/>
          </a:stretch>
        </p:blipFill>
        <p:spPr>
          <a:xfrm rot="21080033">
            <a:off x="390784" y="1599631"/>
            <a:ext cx="8451273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8200" y="685800"/>
            <a:ext cx="4191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Some holes have complicated hazards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04 - Tetherow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20000" b="21111"/>
          <a:stretch>
            <a:fillRect/>
          </a:stretch>
        </p:blipFill>
        <p:spPr>
          <a:xfrm rot="20390033">
            <a:off x="301268" y="1591347"/>
            <a:ext cx="8728494" cy="4626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2000" y="1066800"/>
            <a:ext cx="4953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Some holes have complicated hazards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16 - PacificPalmsZaharias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8889" b="6667"/>
          <a:stretch>
            <a:fillRect/>
          </a:stretch>
        </p:blipFill>
        <p:spPr>
          <a:xfrm>
            <a:off x="1828800" y="459081"/>
            <a:ext cx="6819900" cy="63989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Some holes have more than one kind of hazard.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05 - HeronGlen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20000" b="22222"/>
          <a:stretch>
            <a:fillRect/>
          </a:stretch>
        </p:blipFill>
        <p:spPr>
          <a:xfrm>
            <a:off x="304800" y="1752600"/>
            <a:ext cx="8645769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Many holes are straight, but notice how the land can have bumps and hills.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06 - HeronGlen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7778" b="21111"/>
          <a:stretch>
            <a:fillRect/>
          </a:stretch>
        </p:blipFill>
        <p:spPr>
          <a:xfrm>
            <a:off x="533400" y="1524000"/>
            <a:ext cx="8610600" cy="47358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Many holes are straight, but notice how the land can have bumps and hills.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leg1.jpg"/>
          <p:cNvPicPr>
            <a:picLocks noChangeAspect="1"/>
          </p:cNvPicPr>
          <p:nvPr/>
        </p:nvPicPr>
        <p:blipFill>
          <a:blip r:embed="rId2" cstate="print"/>
          <a:srcRect t="5050" b="18182"/>
          <a:stretch>
            <a:fillRect/>
          </a:stretch>
        </p:blipFill>
        <p:spPr>
          <a:xfrm rot="310589">
            <a:off x="1880453" y="555347"/>
            <a:ext cx="7539275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Not all holes are straight!</a:t>
            </a:r>
            <a:endParaRPr lang="en-US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3276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</a:t>
            </a:r>
            <a:r>
              <a:rPr lang="en-US" sz="3600" b="1" dirty="0" smtClean="0"/>
              <a:t>A curved hole such as this one is called a </a:t>
            </a:r>
            <a:r>
              <a:rPr lang="en-US" sz="4400" b="1" dirty="0" smtClean="0">
                <a:solidFill>
                  <a:srgbClr val="C00000"/>
                </a:solidFill>
              </a:rPr>
              <a:t>“dogleg”</a:t>
            </a:r>
            <a:endParaRPr lang="en-US" sz="4400" b="1" dirty="0" smtClean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43200" y="3505200"/>
            <a:ext cx="2362200" cy="6096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07 - Bewatt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20000" b="18889"/>
          <a:stretch>
            <a:fillRect/>
          </a:stretch>
        </p:blipFill>
        <p:spPr>
          <a:xfrm>
            <a:off x="0" y="1447800"/>
            <a:ext cx="9074727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Check out some other example of dogleg golf holes.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 - 18 holes - golf_cours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936875"/>
            <a:ext cx="9144000" cy="39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6600"/>
                </a:solidFill>
                <a:latin typeface="Rockwell Extra Bold" pitchFamily="18" charset="0"/>
              </a:rPr>
              <a:t>Golf Course Design</a:t>
            </a:r>
            <a:endParaRPr lang="en-US" sz="4800" dirty="0">
              <a:solidFill>
                <a:srgbClr val="006600"/>
              </a:solidFill>
              <a:latin typeface="Rockwell Extra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90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Most golf courses have 18 holes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Each hole has a unique shape and different features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Check out these 18-hole courses: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What are some things you notice?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gle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326951">
            <a:off x="2467247" y="-508396"/>
            <a:ext cx="4689891" cy="8456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7620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</a:rPr>
              <a:t>Dogleg hole</a:t>
            </a:r>
            <a:endParaRPr lang="en-US" sz="3600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09 - Concord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20000" b="17778"/>
          <a:stretch>
            <a:fillRect/>
          </a:stretch>
        </p:blipFill>
        <p:spPr>
          <a:xfrm>
            <a:off x="457200" y="1066800"/>
            <a:ext cx="8300357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3400" y="685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</a:rPr>
              <a:t>Dogleg hole</a:t>
            </a:r>
            <a:endParaRPr lang="en-US" sz="36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le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42364">
            <a:off x="3313450" y="-88920"/>
            <a:ext cx="4748524" cy="8457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04800"/>
            <a:ext cx="6400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/>
              <a:t>A risky player might try to beat a dogleg with one strong and accurate shot over trees or water.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05000" y="1524000"/>
            <a:ext cx="6019800" cy="3048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2057400"/>
            <a:ext cx="6477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But if your shot isn’t perfect,</a:t>
            </a:r>
          </a:p>
          <a:p>
            <a:pPr>
              <a:lnSpc>
                <a:spcPts val="34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you risk a penalty if your </a:t>
            </a:r>
          </a:p>
          <a:p>
            <a:pPr>
              <a:lnSpc>
                <a:spcPts val="34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ball goes out of bounds.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4572000"/>
            <a:ext cx="4724400" cy="304800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858000" y="1524000"/>
            <a:ext cx="1143000" cy="3276600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5284033"/>
            <a:ext cx="8534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>
                <a:solidFill>
                  <a:srgbClr val="7030A0"/>
                </a:solidFill>
              </a:rPr>
              <a:t>Most players </a:t>
            </a:r>
          </a:p>
          <a:p>
            <a:pPr>
              <a:lnSpc>
                <a:spcPts val="3400"/>
              </a:lnSpc>
            </a:pPr>
            <a:r>
              <a:rPr lang="en-US" sz="3200" b="1" dirty="0" smtClean="0">
                <a:solidFill>
                  <a:srgbClr val="7030A0"/>
                </a:solidFill>
              </a:rPr>
              <a:t>will aim for the fairway first,</a:t>
            </a:r>
          </a:p>
          <a:p>
            <a:pPr>
              <a:lnSpc>
                <a:spcPts val="3400"/>
              </a:lnSpc>
            </a:pPr>
            <a:r>
              <a:rPr lang="en-US" sz="3200" b="1" dirty="0" smtClean="0">
                <a:solidFill>
                  <a:srgbClr val="7030A0"/>
                </a:solidFill>
              </a:rPr>
              <a:t>then aim for the green on the next shot.</a:t>
            </a:r>
            <a:endParaRPr lang="en-US" sz="32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16 - WentworthC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8889" b="18889"/>
          <a:stretch>
            <a:fillRect/>
          </a:stretch>
        </p:blipFill>
        <p:spPr>
          <a:xfrm>
            <a:off x="0" y="304800"/>
            <a:ext cx="8458200" cy="47365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914400" y="2133600"/>
            <a:ext cx="609600" cy="914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1652826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tee</a:t>
            </a:r>
            <a:endParaRPr lang="en-US" sz="3200" b="1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685800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green</a:t>
            </a:r>
            <a:endParaRPr lang="en-US" sz="3200" b="1" dirty="0" smtClean="0"/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162800" y="1219200"/>
            <a:ext cx="609600" cy="1905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4343400"/>
            <a:ext cx="64008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/>
              <a:t>Here is a dogleg over water.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334000"/>
            <a:ext cx="6477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Would you risk a long shot over the water to try to reach the green?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DDEBCF">
                <a:alpha val="50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2895600"/>
            <a:ext cx="6781800" cy="2438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502335"/>
            <a:ext cx="8077200" cy="688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Check out the diagrams of many different types of golf holes from famous golf  courses around the world.</a:t>
            </a: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en-US" sz="3200" b="1" dirty="0" smtClean="0"/>
              <a:t>Think about how you and your team might design your own unique golf hole.</a:t>
            </a:r>
          </a:p>
          <a:p>
            <a:pPr marL="465138">
              <a:lnSpc>
                <a:spcPts val="3400"/>
              </a:lnSpc>
              <a:spcBef>
                <a:spcPts val="1800"/>
              </a:spcBef>
            </a:pPr>
            <a:r>
              <a:rPr lang="en-US" sz="4000" b="1" dirty="0" smtClean="0">
                <a:solidFill>
                  <a:srgbClr val="C00000"/>
                </a:solidFill>
              </a:rPr>
              <a:t>Things to think about:</a:t>
            </a:r>
          </a:p>
          <a:p>
            <a:pPr marL="914400" indent="-165100">
              <a:lnSpc>
                <a:spcPts val="34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</a:rPr>
              <a:t> shape (straight, curved, dogleg...)</a:t>
            </a:r>
          </a:p>
          <a:p>
            <a:pPr marL="914400" indent="-165100">
              <a:lnSpc>
                <a:spcPts val="34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3300"/>
                </a:solidFill>
              </a:rPr>
              <a:t> length</a:t>
            </a:r>
          </a:p>
          <a:p>
            <a:pPr marL="914400" indent="-165100">
              <a:lnSpc>
                <a:spcPts val="34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6600"/>
                </a:solidFill>
              </a:rPr>
              <a:t> flat, hilly, downhill, uphill</a:t>
            </a:r>
          </a:p>
          <a:p>
            <a:pPr marL="914400" indent="-165100">
              <a:lnSpc>
                <a:spcPts val="34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hazards</a:t>
            </a:r>
          </a:p>
          <a:p>
            <a:pPr>
              <a:lnSpc>
                <a:spcPts val="3400"/>
              </a:lnSpc>
              <a:spcBef>
                <a:spcPts val="1200"/>
              </a:spcBef>
            </a:pPr>
            <a:r>
              <a:rPr lang="en-US" sz="3200" b="1" dirty="0" smtClean="0"/>
              <a:t>Remember, the best golf holes should </a:t>
            </a:r>
          </a:p>
          <a:p>
            <a:pPr>
              <a:lnSpc>
                <a:spcPts val="3400"/>
              </a:lnSpc>
            </a:pPr>
            <a:r>
              <a:rPr lang="en-US" sz="4000" b="1" i="1" u="sng" dirty="0" smtClean="0">
                <a:solidFill>
                  <a:srgbClr val="C00000"/>
                </a:solidFill>
              </a:rPr>
              <a:t>not</a:t>
            </a:r>
            <a:r>
              <a:rPr lang="en-US" sz="3200" b="1" dirty="0" smtClean="0"/>
              <a:t> be </a:t>
            </a:r>
            <a:r>
              <a:rPr lang="en-US" sz="3200" b="1" dirty="0" smtClean="0">
                <a:solidFill>
                  <a:srgbClr val="C00000"/>
                </a:solidFill>
              </a:rPr>
              <a:t>TOO EASY</a:t>
            </a:r>
            <a:r>
              <a:rPr lang="en-US" sz="3200" b="1" dirty="0" smtClean="0"/>
              <a:t> or </a:t>
            </a:r>
            <a:r>
              <a:rPr lang="en-US" sz="3200" b="1" dirty="0" smtClean="0">
                <a:solidFill>
                  <a:srgbClr val="C00000"/>
                </a:solidFill>
              </a:rPr>
              <a:t>TOO HARD</a:t>
            </a:r>
            <a:r>
              <a:rPr lang="en-US" sz="3200" b="1" dirty="0" smtClean="0"/>
              <a:t>.</a:t>
            </a:r>
          </a:p>
          <a:p>
            <a:pPr>
              <a:lnSpc>
                <a:spcPts val="3400"/>
              </a:lnSpc>
              <a:buFont typeface="Arial" pitchFamily="34" charset="0"/>
              <a:buChar char="•"/>
            </a:pPr>
            <a:endParaRPr lang="en-US" sz="3200" b="1" dirty="0" smtClean="0">
              <a:solidFill>
                <a:srgbClr val="C00000"/>
              </a:solidFill>
            </a:endParaRPr>
          </a:p>
          <a:p>
            <a:pPr>
              <a:lnSpc>
                <a:spcPts val="3400"/>
              </a:lnSpc>
              <a:buFont typeface="Arial" pitchFamily="34" charset="0"/>
              <a:buChar char="•"/>
            </a:pPr>
            <a:endParaRPr lang="en-US" sz="3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f Hole #6 - PebbleBeach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7778"/>
          <a:stretch>
            <a:fillRect/>
          </a:stretch>
        </p:blipFill>
        <p:spPr>
          <a:xfrm>
            <a:off x="1524000" y="-715904"/>
            <a:ext cx="7391400" cy="7573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11 - LkWinnipesauke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20000" b="18889"/>
          <a:stretch>
            <a:fillRect/>
          </a:stretch>
        </p:blipFill>
        <p:spPr>
          <a:xfrm>
            <a:off x="13854" y="838200"/>
            <a:ext cx="9282546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25 - Teeth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16667" r="16667"/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07 - ABnorth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8025" r="8025"/>
          <a:stretch>
            <a:fillRect/>
          </a:stretch>
        </p:blipFill>
        <p:spPr>
          <a:xfrm>
            <a:off x="1981200" y="0"/>
            <a:ext cx="5181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10 - Limburg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8889" b="20000"/>
          <a:stretch>
            <a:fillRect/>
          </a:stretch>
        </p:blipFill>
        <p:spPr>
          <a:xfrm>
            <a:off x="304800" y="990600"/>
            <a:ext cx="838200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 - 18holes - moose_run_CREEK_course_map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60350"/>
            <a:ext cx="9144000" cy="63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04 - ABnorth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6790" r="8025"/>
          <a:stretch>
            <a:fillRect/>
          </a:stretch>
        </p:blipFill>
        <p:spPr>
          <a:xfrm>
            <a:off x="1905000" y="0"/>
            <a:ext cx="5257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08 - ABnorth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8025" r="8025"/>
          <a:stretch>
            <a:fillRect/>
          </a:stretch>
        </p:blipFill>
        <p:spPr>
          <a:xfrm>
            <a:off x="1981200" y="0"/>
            <a:ext cx="5181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26 - Teeth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17284" r="17284"/>
          <a:stretch>
            <a:fillRect/>
          </a:stretch>
        </p:blipFill>
        <p:spPr>
          <a:xfrm>
            <a:off x="2209800" y="0"/>
            <a:ext cx="4038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27 - Cowboy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2222" b="12222"/>
          <a:stretch>
            <a:fillRect/>
          </a:stretch>
        </p:blipFill>
        <p:spPr>
          <a:xfrm>
            <a:off x="1137397" y="395111"/>
            <a:ext cx="7244603" cy="6081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14 - Pebble-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8889" b="18889"/>
          <a:stretch>
            <a:fillRect/>
          </a:stretch>
        </p:blipFill>
        <p:spPr>
          <a:xfrm>
            <a:off x="435429" y="838200"/>
            <a:ext cx="8708571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f Hole #1 - Augusta_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23 - PorcupineCk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16667" t="11111" r="16667"/>
          <a:stretch>
            <a:fillRect/>
          </a:stretch>
        </p:blipFill>
        <p:spPr>
          <a:xfrm>
            <a:off x="2257425" y="381000"/>
            <a:ext cx="4371975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15 - TPC-Bosto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20000" b="21111"/>
          <a:stretch>
            <a:fillRect/>
          </a:stretch>
        </p:blipFill>
        <p:spPr>
          <a:xfrm>
            <a:off x="762000" y="1371600"/>
            <a:ext cx="76200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f Hole #3 - HarbourTown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- holes 1-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8263" y="0"/>
            <a:ext cx="6465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28 - Cowboy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17 - Galloway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16667" r="16667"/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f Hole #4 - Kiawah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06 - ABnorth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6790" r="8025"/>
          <a:stretch>
            <a:fillRect/>
          </a:stretch>
        </p:blipFill>
        <p:spPr>
          <a:xfrm>
            <a:off x="1905000" y="0"/>
            <a:ext cx="5257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03 - Prom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22 - PorcupineCk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16667" t="10000" r="16667"/>
          <a:stretch>
            <a:fillRect/>
          </a:stretch>
        </p:blipFill>
        <p:spPr>
          <a:xfrm>
            <a:off x="2362200" y="342900"/>
            <a:ext cx="4343400" cy="65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13 - Stanford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f Hole #5 - OlympicClub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24 - Teeth0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l="17902" r="15432"/>
          <a:stretch>
            <a:fillRect/>
          </a:stretch>
        </p:blipFill>
        <p:spPr>
          <a:xfrm>
            <a:off x="2590800" y="0"/>
            <a:ext cx="4114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05 - ABnorth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6790" r="9259"/>
          <a:stretch>
            <a:fillRect/>
          </a:stretch>
        </p:blipFill>
        <p:spPr>
          <a:xfrm>
            <a:off x="1905000" y="0"/>
            <a:ext cx="5181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 - holes10-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73200" y="0"/>
            <a:ext cx="6196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f Hole #7 - St-Andrews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62100" y="-550333"/>
            <a:ext cx="6667500" cy="7408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f Hole #8 - TPC-Sawgrass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20 - PorcupineCk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16667" t="12222" r="16667"/>
          <a:stretch>
            <a:fillRect/>
          </a:stretch>
        </p:blipFill>
        <p:spPr>
          <a:xfrm>
            <a:off x="2286000" y="-53622"/>
            <a:ext cx="4724400" cy="6911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11 - Stanford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f Hole #9 - TPC-Scottsdal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 04 - Prom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12 - MontGarni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21111" b="23333"/>
          <a:stretch>
            <a:fillRect/>
          </a:stretch>
        </p:blipFill>
        <p:spPr>
          <a:xfrm>
            <a:off x="381000" y="990600"/>
            <a:ext cx="876300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 15 - PacificPalmsEisenhower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4321" r="4321"/>
          <a:stretch>
            <a:fillRect/>
          </a:stretch>
        </p:blipFill>
        <p:spPr>
          <a:xfrm>
            <a:off x="1752600" y="0"/>
            <a:ext cx="5638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02 - Prom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18 - Galloway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16667" r="16667"/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 - 18holes - hampshire_golf_course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63875" y="0"/>
            <a:ext cx="3016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f Hole #2 - Bethpage04-3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09 - Stanford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10 - Stanford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85900" y="0"/>
            <a:ext cx="6172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14 - PacificPalmsEisinhower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0000" b="10000"/>
          <a:stretch>
            <a:fillRect/>
          </a:stretch>
        </p:blipFill>
        <p:spPr>
          <a:xfrm>
            <a:off x="762000" y="0"/>
            <a:ext cx="7715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19 - Galloway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16667" r="16667"/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21 - PorcupineCk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16667" t="12222" r="16667"/>
          <a:stretch>
            <a:fillRect/>
          </a:stretch>
        </p:blipFill>
        <p:spPr>
          <a:xfrm>
            <a:off x="2057400" y="169333"/>
            <a:ext cx="4572000" cy="668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ign Your Own Shee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2238" y="0"/>
            <a:ext cx="88979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 - 18 holes 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71663" y="0"/>
            <a:ext cx="5400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13 - OverijseGolfClub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7778" b="20000"/>
          <a:stretch>
            <a:fillRect/>
          </a:stretch>
        </p:blipFill>
        <p:spPr>
          <a:xfrm>
            <a:off x="0" y="2514600"/>
            <a:ext cx="8893629" cy="4980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6600"/>
                </a:solidFill>
                <a:latin typeface="Rockwell Extra Bold" pitchFamily="18" charset="0"/>
              </a:rPr>
              <a:t>Golf Course Design</a:t>
            </a:r>
            <a:endParaRPr lang="en-US" sz="4800" dirty="0">
              <a:solidFill>
                <a:srgbClr val="006600"/>
              </a:solidFill>
              <a:latin typeface="Rockwell Extra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90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Each hole is designed differently depending on the shape of the land.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Most holes have some common features.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What do you notice?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al13 - OverijseGolfClub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7778" b="20000"/>
          <a:stretch>
            <a:fillRect/>
          </a:stretch>
        </p:blipFill>
        <p:spPr>
          <a:xfrm>
            <a:off x="0" y="2514600"/>
            <a:ext cx="8893629" cy="4980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6600"/>
                </a:solidFill>
                <a:latin typeface="Rockwell Extra Bold" pitchFamily="18" charset="0"/>
              </a:rPr>
              <a:t>Golf Course Design</a:t>
            </a:r>
            <a:endParaRPr lang="en-US" sz="4800" dirty="0">
              <a:solidFill>
                <a:srgbClr val="006600"/>
              </a:solidFill>
              <a:latin typeface="Rockwell Extra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Tee</a:t>
            </a:r>
            <a:r>
              <a:rPr lang="en-US" sz="3600" dirty="0" smtClean="0"/>
              <a:t> </a:t>
            </a:r>
            <a:r>
              <a:rPr lang="en-US" sz="2000" b="1" dirty="0" smtClean="0"/>
              <a:t>(where you start from</a:t>
            </a:r>
            <a:r>
              <a:rPr lang="en-US" sz="2400" b="1" dirty="0" smtClean="0"/>
              <a:t>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43000" y="1524000"/>
            <a:ext cx="152400" cy="37338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3" idx="2"/>
          </p:cNvCxnSpPr>
          <p:nvPr/>
        </p:nvCxnSpPr>
        <p:spPr>
          <a:xfrm>
            <a:off x="2438400" y="3318540"/>
            <a:ext cx="1524000" cy="1634460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95400" y="2133600"/>
            <a:ext cx="22860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Fairway </a:t>
            </a:r>
          </a:p>
          <a:p>
            <a:pPr>
              <a:lnSpc>
                <a:spcPts val="2100"/>
              </a:lnSpc>
            </a:pPr>
            <a:r>
              <a:rPr lang="en-US" sz="2000" b="1" dirty="0" smtClean="0"/>
              <a:t>(the safest path</a:t>
            </a:r>
          </a:p>
          <a:p>
            <a:pPr>
              <a:lnSpc>
                <a:spcPts val="2100"/>
              </a:lnSpc>
            </a:pPr>
            <a:r>
              <a:rPr lang="en-US" sz="2000" b="1" dirty="0" smtClean="0"/>
              <a:t> toward the hole)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76800" y="2133600"/>
            <a:ext cx="1066800" cy="1524000"/>
          </a:xfrm>
          <a:prstGeom prst="straightConnector1">
            <a:avLst/>
          </a:prstGeom>
          <a:ln w="508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2800" y="1600200"/>
            <a:ext cx="228600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3300"/>
                </a:solidFill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</a:rPr>
              <a:t>Rough</a:t>
            </a:r>
          </a:p>
          <a:p>
            <a:pPr>
              <a:lnSpc>
                <a:spcPts val="2100"/>
              </a:lnSpc>
            </a:pPr>
            <a:r>
              <a:rPr lang="en-US" sz="2000" b="1" dirty="0" smtClean="0"/>
              <a:t>(thicker grass surrounding </a:t>
            </a:r>
          </a:p>
          <a:p>
            <a:pPr>
              <a:lnSpc>
                <a:spcPts val="2100"/>
              </a:lnSpc>
            </a:pPr>
            <a:r>
              <a:rPr lang="en-US" sz="2000" b="1" dirty="0" smtClean="0"/>
              <a:t>the fairway)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1066800"/>
            <a:ext cx="22860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FF3300"/>
                </a:solidFill>
              </a:rPr>
              <a:t>Hazards</a:t>
            </a:r>
          </a:p>
          <a:p>
            <a:pPr>
              <a:lnSpc>
                <a:spcPts val="2100"/>
              </a:lnSpc>
            </a:pPr>
            <a:r>
              <a:rPr lang="en-US" sz="2000" b="1" dirty="0" smtClean="0"/>
              <a:t>(such as sand traps, water, and trees)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>
            <a:off x="6248400" y="2251740"/>
            <a:ext cx="381000" cy="300606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2"/>
          </p:cNvCxnSpPr>
          <p:nvPr/>
        </p:nvCxnSpPr>
        <p:spPr>
          <a:xfrm>
            <a:off x="6248400" y="2251740"/>
            <a:ext cx="914400" cy="247266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</p:cNvCxnSpPr>
          <p:nvPr/>
        </p:nvCxnSpPr>
        <p:spPr>
          <a:xfrm flipH="1">
            <a:off x="4114800" y="2251740"/>
            <a:ext cx="2133600" cy="224406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43800" y="1295400"/>
            <a:ext cx="1600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3300"/>
                </a:solidFill>
              </a:rPr>
              <a:t> </a:t>
            </a:r>
            <a:r>
              <a:rPr lang="en-US" sz="3600" b="1" dirty="0" smtClean="0">
                <a:solidFill>
                  <a:srgbClr val="FF00FF"/>
                </a:solidFill>
              </a:rPr>
              <a:t>Green</a:t>
            </a:r>
          </a:p>
          <a:p>
            <a:pPr>
              <a:lnSpc>
                <a:spcPts val="2100"/>
              </a:lnSpc>
            </a:pPr>
            <a:r>
              <a:rPr lang="en-US" sz="2000" b="1" dirty="0" smtClean="0"/>
              <a:t>(smooth, short grass near the hole)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391400" y="2743200"/>
            <a:ext cx="914400" cy="2438400"/>
          </a:xfrm>
          <a:prstGeom prst="straightConnector1">
            <a:avLst/>
          </a:prstGeom>
          <a:ln w="508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452</Words>
  <Application>Microsoft Office PowerPoint</Application>
  <PresentationFormat>On-screen Show (4:3)</PresentationFormat>
  <Paragraphs>75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</dc:creator>
  <cp:lastModifiedBy>Will</cp:lastModifiedBy>
  <cp:revision>38</cp:revision>
  <dcterms:created xsi:type="dcterms:W3CDTF">2015-06-30T02:27:38Z</dcterms:created>
  <dcterms:modified xsi:type="dcterms:W3CDTF">2015-07-02T12:23:41Z</dcterms:modified>
</cp:coreProperties>
</file>